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8" r:id="rId3"/>
    <p:sldId id="266" r:id="rId4"/>
    <p:sldId id="257" r:id="rId5"/>
    <p:sldId id="259" r:id="rId6"/>
    <p:sldId id="264" r:id="rId7"/>
    <p:sldId id="267" r:id="rId8"/>
    <p:sldId id="265" r:id="rId9"/>
    <p:sldId id="268" r:id="rId10"/>
    <p:sldId id="270" r:id="rId11"/>
    <p:sldId id="271" r:id="rId12"/>
    <p:sldId id="272" r:id="rId13"/>
    <p:sldId id="273" r:id="rId14"/>
    <p:sldId id="278" r:id="rId15"/>
    <p:sldId id="274" r:id="rId16"/>
    <p:sldId id="275" r:id="rId17"/>
    <p:sldId id="276" r:id="rId18"/>
    <p:sldId id="277" r:id="rId19"/>
    <p:sldId id="261" r:id="rId20"/>
    <p:sldId id="260" r:id="rId21"/>
    <p:sldId id="279" r:id="rId22"/>
    <p:sldId id="280" r:id="rId23"/>
    <p:sldId id="281" r:id="rId24"/>
    <p:sldId id="262" r:id="rId25"/>
    <p:sldId id="263" r:id="rId26"/>
    <p:sldId id="282" r:id="rId27"/>
  </p:sldIdLst>
  <p:sldSz cx="9144000" cy="6858000" type="screen4x3"/>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410" autoAdjust="0"/>
  </p:normalViewPr>
  <p:slideViewPr>
    <p:cSldViewPr>
      <p:cViewPr varScale="1">
        <p:scale>
          <a:sx n="79" d="100"/>
          <a:sy n="79" d="100"/>
        </p:scale>
        <p:origin x="-8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DAF107-0AEE-44F0-B8C7-3A184F050ACF}" type="datetimeFigureOut">
              <a:rPr lang="en-US" smtClean="0"/>
              <a:pPr/>
              <a:t>7/9/2013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8A4296-E28E-4D4D-9E21-3F3B5FDDDCB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E43F69-3BDD-4799-A638-231435C465EA}" type="datetimeFigureOut">
              <a:rPr lang="en-US" smtClean="0"/>
              <a:pPr/>
              <a:t>7/9/2013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70E446-7806-4E01-8F11-6B50C4676D3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Score of 0 – Use caution when interpreting 0 scores that contribute to composite scores.  Technically, a</a:t>
            </a:r>
            <a:r>
              <a:rPr lang="en-US" baseline="0" dirty="0" smtClean="0"/>
              <a:t> raw score of 0 provides an unknown degree of precision in estimating a person’s ability.  </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ABIQ </a:t>
            </a:r>
          </a:p>
          <a:p>
            <a:pPr>
              <a:buFont typeface="Arial" pitchFamily="34" charset="0"/>
              <a:buChar char="•"/>
            </a:pPr>
            <a:r>
              <a:rPr lang="en-US" dirty="0" smtClean="0"/>
              <a:t>Reliability is good,</a:t>
            </a:r>
            <a:r>
              <a:rPr lang="en-US" baseline="0" dirty="0" smtClean="0"/>
              <a:t> but below that of the full scale</a:t>
            </a:r>
          </a:p>
          <a:p>
            <a:pPr>
              <a:buFont typeface="Arial" pitchFamily="34" charset="0"/>
              <a:buChar char="•"/>
            </a:pPr>
            <a:r>
              <a:rPr lang="en-US" baseline="0" dirty="0" smtClean="0"/>
              <a:t>Should not be used as the primary measure of IQ</a:t>
            </a:r>
          </a:p>
          <a:p>
            <a:pPr>
              <a:buFont typeface="Arial" pitchFamily="34" charset="0"/>
              <a:buChar char="•"/>
            </a:pPr>
            <a:r>
              <a:rPr lang="en-US" baseline="0" dirty="0" smtClean="0"/>
              <a:t>Should never be used as the sole criterion for determining IQ</a:t>
            </a:r>
          </a:p>
          <a:p>
            <a:pPr>
              <a:buFont typeface="Arial" pitchFamily="34" charset="0"/>
              <a:buChar char="•"/>
            </a:pPr>
            <a:r>
              <a:rPr lang="en-US" baseline="0" dirty="0" smtClean="0"/>
              <a:t>Contain only the routing subtests</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smtClean="0"/>
              <a:t>NAJP: How about change sensitive scores?</a:t>
            </a:r>
          </a:p>
          <a:p>
            <a:r>
              <a:rPr lang="en-US" dirty="0" smtClean="0"/>
              <a:t>GR: Okay. Change sensitive scores are a new optional scoring system for the Stanford-</a:t>
            </a:r>
            <a:r>
              <a:rPr lang="en-US" dirty="0" err="1" smtClean="0"/>
              <a:t>Binet</a:t>
            </a:r>
            <a:r>
              <a:rPr lang="en-US" dirty="0" smtClean="0"/>
              <a:t>. It is optional and is a supplement to the standard method of scoring the test with normative standard scores. The method is based on item response theory (IRT) and has been around for many years. Many ability and achievement tests have used IRT scaling for decades. Examples include the Woodcock-Johnson series of tests, the British Ability Scales, the Differential Ability Scales, the Stanford-</a:t>
            </a:r>
            <a:r>
              <a:rPr lang="en-US" dirty="0" err="1" smtClean="0"/>
              <a:t>Binet</a:t>
            </a:r>
            <a:r>
              <a:rPr lang="en-US" dirty="0" smtClean="0"/>
              <a:t> (4th and 5th editions), and the College Board's Scholastic Aptitude Test. Applications in schools, in statewide assessments, and in college selection have been implemented for nearly 40 years now and found to be highly valid. What IRT scales do is provide a more criterion referenced scale, anchored to skill levels, rather than a norm referenced scale anchored to age or grade norms.</a:t>
            </a:r>
          </a:p>
          <a:p>
            <a:r>
              <a:rPr lang="en-US" dirty="0" smtClean="0"/>
              <a:t>Change sensitive scores are derived from a variation of IRT called </a:t>
            </a:r>
            <a:r>
              <a:rPr lang="en-US" dirty="0" err="1" smtClean="0"/>
              <a:t>Rasch</a:t>
            </a:r>
            <a:r>
              <a:rPr lang="en-US" dirty="0" smtClean="0"/>
              <a:t> analysis, named after the Danish mathematician who developed the method. The Woodcock series of tests have used the </a:t>
            </a:r>
            <a:r>
              <a:rPr lang="en-US" dirty="0" err="1" smtClean="0"/>
              <a:t>Rasch</a:t>
            </a:r>
            <a:r>
              <a:rPr lang="en-US" dirty="0" smtClean="0"/>
              <a:t> model for many years. For SB5, we developed a </a:t>
            </a:r>
            <a:r>
              <a:rPr lang="en-US" dirty="0" err="1" smtClean="0"/>
              <a:t>Rasch</a:t>
            </a:r>
            <a:r>
              <a:rPr lang="en-US" dirty="0" smtClean="0"/>
              <a:t> scale that crosses the entire age range from age 2 to 85 and the scale can be interpreted in terms of what the typical performance at each of these age levels might be. Also we can study task difficulty at the different levels. For example, in the quantitative reasoning area, the scale goes all the way from very preliminary quantitative concepts to the various levels of mathematics calculation into very complex problem solving at the highest level.  Thus, the scale allows you to interpret the results of the Stanford-</a:t>
            </a:r>
            <a:r>
              <a:rPr lang="en-US" dirty="0" err="1" smtClean="0"/>
              <a:t>Binet</a:t>
            </a:r>
            <a:r>
              <a:rPr lang="en-US" dirty="0" smtClean="0"/>
              <a:t> in terms of skill levels rather than comparing the individual to their peers. Finally, the name "change sensitive scores" (CSS) implies that there are benefits from testing on two or more occasions, as we do in pre-and post-testing. Change sensitivity suggests that we can look at both normative cognitive growth and loss of function that may happen when someone has an injury such as a traumatic brain injury.</a:t>
            </a:r>
          </a:p>
          <a:p>
            <a:endParaRPr lang="en-US" dirty="0" smtClean="0"/>
          </a:p>
          <a:p>
            <a:r>
              <a:rPr lang="en-US" dirty="0" smtClean="0"/>
              <a:t>Tracking changes in cognitive functioning is especially important in special education where we are doing interventions or in clinical psychology where we're trying to enhance or repair cognitive function. For a client that's been injured or has had a stroke, tracking improvement is vital to the client and his or her family. Using change sensitive scores allows a more finely grained measurement that will allow the assessment of change over time. So it does imply that the Stanford-</a:t>
            </a:r>
            <a:r>
              <a:rPr lang="en-US" dirty="0" err="1" smtClean="0"/>
              <a:t>Binet</a:t>
            </a:r>
            <a:r>
              <a:rPr lang="en-US" dirty="0" smtClean="0"/>
              <a:t> could be given more than once with an individual. That is, you test and you do intervention, and then you retest, and then you do more intervention and you retest again. You simply take the raw scores from the SB5 and go to a separate set of tables in the Examiner's manual than you do with standard scores.</a:t>
            </a:r>
          </a:p>
          <a:p>
            <a:endParaRPr lang="en-US" dirty="0" smtClean="0"/>
          </a:p>
          <a:p>
            <a:r>
              <a:rPr lang="en-US" dirty="0" smtClean="0"/>
              <a:t>Usually a six month interval between repeated tests is recommended. This way you can historically look at the change in cognitive functioning not only in level but also in quality of skills. Different levels on the change-sensitive score scale show which tasks the individual can perform as they either get older and gain more function or as they recover function that's been lost.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a:p>
            <a:pPr marL="228600" indent="-228600">
              <a:buAutoNum type="arabicPeriod"/>
            </a:pPr>
            <a:r>
              <a:rPr lang="en-US" dirty="0" smtClean="0"/>
              <a:t>Assumptions – If test administration procedures have been changed to accommodate</a:t>
            </a:r>
            <a:r>
              <a:rPr lang="en-US" baseline="0" dirty="0" smtClean="0"/>
              <a:t> the examinee, interpretation must rely on more of a qualitative evaluation of the scores rather than direct use of the normative scores.</a:t>
            </a:r>
          </a:p>
          <a:p>
            <a:pPr marL="228600" indent="-228600">
              <a:buAutoNum type="arabicPeriod"/>
            </a:pPr>
            <a:r>
              <a:rPr lang="en-US" baseline="0" dirty="0" smtClean="0"/>
              <a:t>Purpose – Is it for identification for special </a:t>
            </a:r>
            <a:r>
              <a:rPr lang="en-US" baseline="0" dirty="0" err="1" smtClean="0"/>
              <a:t>ed</a:t>
            </a:r>
            <a:r>
              <a:rPr lang="en-US" baseline="0" dirty="0" smtClean="0"/>
              <a:t>, designing interventions, or identify processing strengths and weaknesses; Context – consider culture, acculturation</a:t>
            </a:r>
          </a:p>
          <a:p>
            <a:pPr marL="228600" indent="-228600">
              <a:buAutoNum type="arabicPeriod"/>
            </a:pPr>
            <a:r>
              <a:rPr lang="en-US" baseline="0" dirty="0" smtClean="0"/>
              <a:t>NV vs. V – if significantly different, Use caution when reporting FSIQ</a:t>
            </a:r>
          </a:p>
        </p:txBody>
      </p:sp>
      <p:sp>
        <p:nvSpPr>
          <p:cNvPr id="4" name="Slide Number Placeholder 3"/>
          <p:cNvSpPr>
            <a:spLocks noGrp="1"/>
          </p:cNvSpPr>
          <p:nvPr>
            <p:ph type="sldNum" sz="quarter" idx="10"/>
          </p:nvPr>
        </p:nvSpPr>
        <p:spPr/>
        <p:txBody>
          <a:bodyPr/>
          <a:lstStyle/>
          <a:p>
            <a:fld id="{E170E446-7806-4E01-8F11-6B50C4676D34}"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startAt="4"/>
            </a:pPr>
            <a:r>
              <a:rPr lang="en-US" baseline="0" dirty="0" smtClean="0"/>
              <a:t>FSIQ – a global measure, however it does not measure all aspects of intelligence.  </a:t>
            </a:r>
            <a:r>
              <a:rPr lang="en-US" baseline="0" dirty="0" err="1" smtClean="0"/>
              <a:t>Glr</a:t>
            </a:r>
            <a:r>
              <a:rPr lang="en-US" baseline="0" dirty="0" smtClean="0"/>
              <a:t> and </a:t>
            </a:r>
            <a:r>
              <a:rPr lang="en-US" baseline="0" dirty="0" err="1" smtClean="0"/>
              <a:t>Ga</a:t>
            </a:r>
            <a:r>
              <a:rPr lang="en-US" baseline="0" dirty="0" smtClean="0"/>
              <a:t> are not included.  Be careful not to over-interpret the FSIQ.</a:t>
            </a:r>
          </a:p>
          <a:p>
            <a:pPr marL="228600" indent="-228600">
              <a:buAutoNum type="arabicPeriod" startAt="4"/>
            </a:pPr>
            <a:r>
              <a:rPr lang="en-US" baseline="0" dirty="0" smtClean="0"/>
              <a:t>Factor Index – measures 5 of the 10 broad factors.  4 cognitive and 1 achievement</a:t>
            </a:r>
          </a:p>
          <a:p>
            <a:pPr marL="228600" indent="-228600">
              <a:buAutoNum type="arabicPeriod" startAt="4"/>
            </a:pPr>
            <a:r>
              <a:rPr lang="en-US" baseline="0" dirty="0" smtClean="0"/>
              <a:t>Subtests – Know what each subtest measures as well as the task demands</a:t>
            </a:r>
          </a:p>
          <a:p>
            <a:pPr marL="228600" indent="-228600">
              <a:buAutoNum type="arabicPeriod" startAt="4"/>
            </a:pPr>
            <a:r>
              <a:rPr lang="en-US" baseline="0" dirty="0" smtClean="0"/>
              <a:t>Qualitative interpretation - Table 5.2 on page 144 outlines this.  Should be done after the standard test administration session is completed so it won’t invalidate the test results obtained.  Some ideas include providing cues, expand time limits, asking exploratory questions, change mode of item presentation, have examinee explain their solution strategies and steps</a:t>
            </a:r>
          </a:p>
          <a:p>
            <a:pPr marL="228600" indent="-228600">
              <a:buNone/>
            </a:pP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Page 147 of manual</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NAJP: What questions do you have for those learning the new Stanford-</a:t>
            </a:r>
            <a:r>
              <a:rPr lang="en-US" dirty="0" err="1" smtClean="0"/>
              <a:t>Binet</a:t>
            </a:r>
            <a:r>
              <a:rPr lang="en-US" dirty="0" smtClean="0"/>
              <a:t> 5?</a:t>
            </a:r>
          </a:p>
          <a:p>
            <a:r>
              <a:rPr lang="en-US" dirty="0" smtClean="0"/>
              <a:t>GR: We specifically designed the test to be easy to learn. We patterned the scoring and the record form after other batteries that are widely used. We changed the scoring system so that the IQ now has a standard deviation of 15 and the profile scores have means of 10 as appears in other tests. We designed the test in an easel format to make it easier for the examiner. As with any new battery, it's important to practice the test on one or two subjects before you begin a formal assessment. But professionals that have been using intelligence tests for quite some time will find it very easy to begin simply by opening up the kit, finding Item Book 1 and beginning with the directions that are all printed on this easel-style booklet to administer the first two subtests of the Stanford-</a:t>
            </a:r>
            <a:r>
              <a:rPr lang="en-US" dirty="0" err="1" smtClean="0"/>
              <a:t>Binet</a:t>
            </a:r>
            <a:r>
              <a:rPr lang="en-US" dirty="0" smtClean="0"/>
              <a:t> 5--all in about 10 minutes.</a:t>
            </a:r>
          </a:p>
          <a:p>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Essentials p. 10</a:t>
            </a:r>
          </a:p>
          <a:p>
            <a:r>
              <a:rPr lang="en-US" dirty="0" smtClean="0"/>
              <a:t>Contemporary</a:t>
            </a:r>
            <a:r>
              <a:rPr lang="en-US" baseline="0" dirty="0" smtClean="0"/>
              <a:t>  p. 326</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Essentials p. 10</a:t>
            </a:r>
          </a:p>
          <a:p>
            <a:endParaRPr lang="en-US" dirty="0" smtClean="0"/>
          </a:p>
          <a:p>
            <a:r>
              <a:rPr lang="en-US" dirty="0" smtClean="0"/>
              <a:t>Article – Interview with</a:t>
            </a:r>
            <a:r>
              <a:rPr lang="en-US" baseline="0" dirty="0" smtClean="0"/>
              <a:t> Gale </a:t>
            </a:r>
            <a:r>
              <a:rPr lang="en-US" baseline="0" dirty="0" err="1" smtClean="0"/>
              <a:t>Roid</a:t>
            </a:r>
            <a:r>
              <a:rPr lang="en-US" baseline="0" dirty="0" smtClean="0"/>
              <a:t>, author</a:t>
            </a:r>
            <a:endParaRPr lang="en-US" dirty="0" smtClean="0"/>
          </a:p>
          <a:p>
            <a:r>
              <a:rPr lang="en-US" dirty="0" smtClean="0"/>
              <a:t>“Probably the greatest strength of the SB5 is that it has five factors that are measured by both verbal and nonverbal subtests. But it's really the first intelligence battery that has comprehensively assessed this many factors across both domains of verbal and nonverbal. Also, let me add that one other design feature that's been in the tradition of the Stanford-</a:t>
            </a:r>
            <a:r>
              <a:rPr lang="en-US" dirty="0" err="1" smtClean="0"/>
              <a:t>Binet</a:t>
            </a:r>
            <a:r>
              <a:rPr lang="en-US" dirty="0" smtClean="0"/>
              <a:t> since 1916 is what are called levels. That is, a portion of the SB5 is designed like the original Stanford-</a:t>
            </a:r>
            <a:r>
              <a:rPr lang="en-US" dirty="0" err="1" smtClean="0"/>
              <a:t>Binet</a:t>
            </a:r>
            <a:r>
              <a:rPr lang="en-US" dirty="0" smtClean="0"/>
              <a:t>, which has levels of difficulty of items and they were originally called age levels. Now they are called functional levels because they're not necessarily tied to age but rather to ability levels. This allows the test to be tailored to the individual. An initial assessment identifies the person's level of functioning and then the remainder of the test is tailored to that person's ability level. This method gives greater precision of measurement in a shorter period of time. Thus, the SB5 subtests have higher reliability in the school-age range as compared to some of the other intelligence batteries.”</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Begin by administering the two routing subtests</a:t>
            </a:r>
          </a:p>
          <a:p>
            <a:endParaRPr lang="en-US" dirty="0" smtClean="0"/>
          </a:p>
          <a:p>
            <a:r>
              <a:rPr lang="en-US" dirty="0" smtClean="0"/>
              <a:t>Estimates of ability are obtained from the raw scores on each routing subtest and are used to tailor the remaining assessment to the examinee’s functional levels.</a:t>
            </a:r>
          </a:p>
          <a:p>
            <a:endParaRPr lang="en-US" dirty="0" smtClean="0"/>
          </a:p>
          <a:p>
            <a:r>
              <a:rPr lang="en-US" dirty="0" smtClean="0"/>
              <a:t>Nonverbal has 1-6 levels.</a:t>
            </a:r>
          </a:p>
          <a:p>
            <a:r>
              <a:rPr lang="en-US" baseline="0" dirty="0" smtClean="0"/>
              <a:t>Level 1 is the lowest level of difficulty.  </a:t>
            </a:r>
          </a:p>
          <a:p>
            <a:endParaRPr lang="en-US" baseline="0" dirty="0" smtClean="0"/>
          </a:p>
          <a:p>
            <a:r>
              <a:rPr lang="en-US" baseline="0" dirty="0" smtClean="0"/>
              <a:t>Verbal has levels 2-6.  There is no direct counterpart to level 1 in the verbal domain.</a:t>
            </a:r>
            <a:endParaRPr lang="en-US" dirty="0" smtClean="0"/>
          </a:p>
          <a:p>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Nonverbal level 1 has 2 </a:t>
            </a:r>
            <a:r>
              <a:rPr lang="en-US" dirty="0" err="1" smtClean="0"/>
              <a:t>testlets</a:t>
            </a:r>
            <a:r>
              <a:rPr lang="en-US" dirty="0" smtClean="0"/>
              <a:t>.  All other levels have 4.</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Basal and Ceiling rules are NOT the</a:t>
            </a:r>
            <a:r>
              <a:rPr lang="en-US" baseline="0" dirty="0" smtClean="0"/>
              <a:t> same across every level.  They are generally the same across subtests within a given level.</a:t>
            </a:r>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NAJP: How will the new SB5 help with the assessment of what is often called limited English proficient learners or English language learners?</a:t>
            </a:r>
          </a:p>
          <a:p>
            <a:r>
              <a:rPr lang="en-US" dirty="0" smtClean="0"/>
              <a:t>GR: In our current society and its needs for multi-cultural assessment, the comprehensive nature of the nonverbal portion of the SB5 is a great feature. At this point, no other battery has that many factors assessed in the nonverbal domain. The nonverbal portion of the Stanford-</a:t>
            </a:r>
            <a:r>
              <a:rPr lang="en-US" dirty="0" err="1" smtClean="0"/>
              <a:t>Binet</a:t>
            </a:r>
            <a:r>
              <a:rPr lang="en-US" dirty="0" smtClean="0"/>
              <a:t> 5 is specifically designed to minimize the vocalizations of the examinee by allowing pointing, gesturing, moving blocks, etc. Thus, it is designed for people with limited English background, recent immigrants with low English proficiency, those with communication difficulties, and those with various disabilities that affect expressive language. So we made a full one-half of the entire battery to require a low degree of vocal language. Again, the five factor comprehensive nature of that nonverbal IQ really makes it a very strong contender even among the batteries that were specifically developed for nonverbal assessment.</a:t>
            </a:r>
          </a:p>
          <a:p>
            <a:endParaRPr lang="en-US" dirty="0" smtClean="0"/>
          </a:p>
          <a:p>
            <a:r>
              <a:rPr lang="en-US" dirty="0" smtClean="0"/>
              <a:t>NAJP: Do you want to comment on the hearing impaired and visually impaired?</a:t>
            </a:r>
          </a:p>
          <a:p>
            <a:r>
              <a:rPr lang="en-US" dirty="0" smtClean="0"/>
              <a:t>GR: Our examiner's manual (</a:t>
            </a:r>
            <a:r>
              <a:rPr lang="en-US" dirty="0" err="1" smtClean="0"/>
              <a:t>Roid</a:t>
            </a:r>
            <a:r>
              <a:rPr lang="en-US" dirty="0" smtClean="0"/>
              <a:t>, 2003a) has an appendix that was written by Steven Hardy-</a:t>
            </a:r>
            <a:r>
              <a:rPr lang="en-US" dirty="0" err="1" smtClean="0"/>
              <a:t>Braz</a:t>
            </a:r>
            <a:r>
              <a:rPr lang="en-US" dirty="0" smtClean="0"/>
              <a:t>, one of the experts in deafness and hard-of-hearing assessment. The appendix details procedures for administering the Stanford-</a:t>
            </a:r>
            <a:r>
              <a:rPr lang="en-US" dirty="0" err="1" smtClean="0"/>
              <a:t>Binet</a:t>
            </a:r>
            <a:r>
              <a:rPr lang="en-US" dirty="0" smtClean="0"/>
              <a:t> to hearing impaired individuals. And again, our nonverbal portion of the test helps that population greatly.</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terms of visually impaired, we assume that the verbal portion of the test will probably be helpful to them--even the visual-spatial factor which uses many oral descriptions of spatial relations at the higher ability levels. I don't think there's another published test battery that assesses the visual-spatial ability in the verbal domain. This should help those with visual disabilities.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Page 115 of manual.</a:t>
            </a:r>
          </a:p>
          <a:p>
            <a:endParaRPr lang="en-US" dirty="0" smtClean="0"/>
          </a:p>
          <a:p>
            <a:r>
              <a:rPr lang="en-US" dirty="0" smtClean="0"/>
              <a:t>Extended time – When the disability interferes</a:t>
            </a:r>
            <a:r>
              <a:rPr lang="en-US" baseline="0" dirty="0" smtClean="0"/>
              <a:t> with the speed of an examinee’s response, reading time or time limits may need to be extended</a:t>
            </a:r>
          </a:p>
          <a:p>
            <a:endParaRPr lang="en-US" baseline="0" dirty="0" smtClean="0"/>
          </a:p>
          <a:p>
            <a:r>
              <a:rPr lang="en-US" baseline="0" dirty="0" smtClean="0"/>
              <a:t>Magnification – To enhance the ability to see printed material </a:t>
            </a:r>
          </a:p>
          <a:p>
            <a:endParaRPr lang="en-US" baseline="0" dirty="0" smtClean="0"/>
          </a:p>
          <a:p>
            <a:r>
              <a:rPr lang="en-US" baseline="0" dirty="0" smtClean="0"/>
              <a:t>Communication Assistance – Examiners or their assistants who are fluent in signing, alternate languages, or cueing methods specific to the examinee’s disability may need to repeat directions or provide the prompts for item responses.</a:t>
            </a:r>
          </a:p>
          <a:p>
            <a:endParaRPr lang="en-US" baseline="0" dirty="0" smtClean="0"/>
          </a:p>
          <a:p>
            <a:r>
              <a:rPr lang="en-US" baseline="0" dirty="0" smtClean="0"/>
              <a:t>Response devices may be necessary for those with physical disabilities.  Examples include a response keyboard, touch pad, testing tray, vocalization amplifier, or other device to facilitate clear communication of the examinee’s response.</a:t>
            </a:r>
          </a:p>
          <a:p>
            <a:endParaRPr lang="en-US" baseline="0" dirty="0" smtClean="0"/>
          </a:p>
          <a:p>
            <a:r>
              <a:rPr lang="en-US" baseline="0" dirty="0" smtClean="0"/>
              <a:t>Test or read aloud – where the SB5 requires the examinee to read, the examiner may need to read the material aloud to the examinee.</a:t>
            </a:r>
          </a:p>
          <a:p>
            <a:endParaRPr lang="en-US" baseline="0" dirty="0" smtClean="0"/>
          </a:p>
          <a:p>
            <a:r>
              <a:rPr lang="en-US" baseline="0" dirty="0" smtClean="0"/>
              <a:t>Accommodations must be those that are used by the examinee.  They are not made available simply because an individual requests them.</a:t>
            </a:r>
          </a:p>
          <a:p>
            <a:endParaRPr lang="en-US" baseline="0" dirty="0" smtClean="0"/>
          </a:p>
          <a:p>
            <a:r>
              <a:rPr lang="en-US" baseline="0" dirty="0" smtClean="0"/>
              <a:t>Deaf or hard of hearing – see Technical Manual for samples</a:t>
            </a:r>
          </a:p>
          <a:p>
            <a:endParaRPr lang="en-US" baseline="0" dirty="0" smtClean="0"/>
          </a:p>
          <a:p>
            <a:r>
              <a:rPr lang="en-US" baseline="0" dirty="0" smtClean="0"/>
              <a:t>Blind or Visually Impaired – For mild impairment where magnification is helpful.  There are no Braille or large-print editions </a:t>
            </a:r>
            <a:r>
              <a:rPr lang="en-US" baseline="0" dirty="0" err="1" smtClean="0"/>
              <a:t>availbale</a:t>
            </a:r>
            <a:r>
              <a:rPr lang="en-US" baseline="0" dirty="0" smtClean="0"/>
              <a: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170E446-7806-4E01-8F11-6B50C4676D3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Region 4 PPT Doulbe Swish1 copy.png"/>
          <p:cNvPicPr>
            <a:picLocks noChangeAspect="1"/>
          </p:cNvPicPr>
          <p:nvPr userDrawn="1"/>
        </p:nvPicPr>
        <p:blipFill>
          <a:blip r:embed="rId2" cstate="print"/>
          <a:srcRect t="3374" b="25777"/>
          <a:stretch>
            <a:fillRect/>
          </a:stretch>
        </p:blipFill>
        <p:spPr>
          <a:xfrm>
            <a:off x="0" y="5257800"/>
            <a:ext cx="9144000" cy="16002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8" name="Picture 7" descr="Region 4 PPT Doulbe Swish1 copy.png"/>
          <p:cNvPicPr>
            <a:picLocks noChangeAspect="1"/>
          </p:cNvPicPr>
          <p:nvPr userDrawn="1"/>
        </p:nvPicPr>
        <p:blipFill>
          <a:blip r:embed="rId2" cstate="print"/>
          <a:srcRect t="3374" b="25777"/>
          <a:stretch>
            <a:fillRect/>
          </a:stretch>
        </p:blipFill>
        <p:spPr>
          <a:xfrm>
            <a:off x="0" y="5257800"/>
            <a:ext cx="9144000" cy="16002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8" name="Picture 7" descr="Region 4 PPT Doulbe Swish1 copy.png"/>
          <p:cNvPicPr>
            <a:picLocks noChangeAspect="1"/>
          </p:cNvPicPr>
          <p:nvPr userDrawn="1"/>
        </p:nvPicPr>
        <p:blipFill>
          <a:blip r:embed="rId2" cstate="print"/>
          <a:srcRect t="3374" b="25777"/>
          <a:stretch>
            <a:fillRect/>
          </a:stretch>
        </p:blipFill>
        <p:spPr>
          <a:xfrm>
            <a:off x="0" y="5257800"/>
            <a:ext cx="9144000" cy="16002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C1AA808-DFD2-4B3B-A5D6-6654244E5DCF}" type="datetimeFigureOut">
              <a:rPr lang="en-US" smtClean="0"/>
              <a:pPr/>
              <a:t>7/9/2013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9C93135-0661-436C-B2C0-B7364CC59F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C1AA808-DFD2-4B3B-A5D6-6654244E5DCF}" type="datetimeFigureOut">
              <a:rPr lang="en-US" smtClean="0"/>
              <a:pPr/>
              <a:t>7/9/2013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59C93135-0661-436C-B2C0-B7364CC59F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C1AA808-DFD2-4B3B-A5D6-6654244E5DCF}" type="datetimeFigureOut">
              <a:rPr lang="en-US" smtClean="0"/>
              <a:pPr/>
              <a:t>7/9/2013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59C93135-0661-436C-B2C0-B7364CC59F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6C1AA808-DFD2-4B3B-A5D6-6654244E5DCF}" type="datetimeFigureOut">
              <a:rPr lang="en-US" smtClean="0"/>
              <a:pPr/>
              <a:t>7/9/2013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59C93135-0661-436C-B2C0-B7364CC59F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C1AA808-DFD2-4B3B-A5D6-6654244E5DCF}" type="datetimeFigureOut">
              <a:rPr lang="en-US" smtClean="0"/>
              <a:pPr/>
              <a:t>7/9/2013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59C93135-0661-436C-B2C0-B7364CC59F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Region 4 PPT Doulbe Swish1 copy.png"/>
          <p:cNvPicPr>
            <a:picLocks noChangeAspect="1"/>
          </p:cNvPicPr>
          <p:nvPr userDrawn="1"/>
        </p:nvPicPr>
        <p:blipFill>
          <a:blip r:embed="rId2" cstate="print"/>
          <a:srcRect t="3374" b="25777"/>
          <a:stretch>
            <a:fillRect/>
          </a:stretch>
        </p:blipFill>
        <p:spPr>
          <a:xfrm>
            <a:off x="0" y="5257800"/>
            <a:ext cx="9144000" cy="16002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Region 4 PPT Doulbe Swish1 copy.png"/>
          <p:cNvPicPr>
            <a:picLocks noChangeAspect="1"/>
          </p:cNvPicPr>
          <p:nvPr userDrawn="1"/>
        </p:nvPicPr>
        <p:blipFill>
          <a:blip r:embed="rId2" cstate="print"/>
          <a:srcRect t="3374" b="25777"/>
          <a:stretch>
            <a:fillRect/>
          </a:stretch>
        </p:blipFill>
        <p:spPr>
          <a:xfrm>
            <a:off x="0" y="5257800"/>
            <a:ext cx="9144000" cy="16002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9" name="Picture 8" descr="Region 4 PPT Doulbe Swish1 copy.png"/>
          <p:cNvPicPr>
            <a:picLocks noChangeAspect="1"/>
          </p:cNvPicPr>
          <p:nvPr userDrawn="1"/>
        </p:nvPicPr>
        <p:blipFill>
          <a:blip r:embed="rId2" cstate="print"/>
          <a:srcRect t="3374" b="25777"/>
          <a:stretch>
            <a:fillRect/>
          </a:stretch>
        </p:blipFill>
        <p:spPr>
          <a:xfrm>
            <a:off x="0" y="5257800"/>
            <a:ext cx="9144000" cy="16002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Region 4 PPT Doulbe Swish1 copy.png"/>
          <p:cNvPicPr>
            <a:picLocks noChangeAspect="1"/>
          </p:cNvPicPr>
          <p:nvPr userDrawn="1"/>
        </p:nvPicPr>
        <p:blipFill>
          <a:blip r:embed="rId13" cstate="print"/>
          <a:srcRect t="3374" b="25777"/>
          <a:stretch>
            <a:fillRect/>
          </a:stretch>
        </p:blipFill>
        <p:spPr>
          <a:xfrm>
            <a:off x="0" y="5257800"/>
            <a:ext cx="9144000" cy="1600200"/>
          </a:xfrm>
          <a:prstGeom prst="rect">
            <a:avLst/>
          </a:prstGeom>
        </p:spPr>
      </p:pic>
      <p:sp>
        <p:nvSpPr>
          <p:cNvPr id="3" name="Title Placeholder 2"/>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findarticles.com/p/articles/mi_6894/is_3_7/ai_n28320394/"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mailto:adoolan@esc4.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egion 4 PPT Doulbe Swish1 copy.png"/>
          <p:cNvPicPr>
            <a:picLocks noChangeAspect="1"/>
          </p:cNvPicPr>
          <p:nvPr/>
        </p:nvPicPr>
        <p:blipFill>
          <a:blip r:embed="rId3" cstate="print"/>
          <a:srcRect t="3374" b="12281"/>
          <a:stretch>
            <a:fillRect/>
          </a:stretch>
        </p:blipFill>
        <p:spPr>
          <a:xfrm>
            <a:off x="0" y="4953000"/>
            <a:ext cx="9144000" cy="1905000"/>
          </a:xfrm>
          <a:prstGeom prst="rect">
            <a:avLst/>
          </a:prstGeom>
        </p:spPr>
      </p:pic>
      <p:sp>
        <p:nvSpPr>
          <p:cNvPr id="6" name="Text Box 5"/>
          <p:cNvSpPr txBox="1">
            <a:spLocks noChangeArrowheads="1"/>
          </p:cNvSpPr>
          <p:nvPr/>
        </p:nvSpPr>
        <p:spPr bwMode="auto">
          <a:xfrm>
            <a:off x="609600" y="381000"/>
            <a:ext cx="7848600" cy="1200329"/>
          </a:xfrm>
          <a:prstGeom prst="rect">
            <a:avLst/>
          </a:prstGeom>
          <a:noFill/>
          <a:ln w="9525">
            <a:noFill/>
            <a:miter lim="800000"/>
            <a:headEnd/>
            <a:tailEnd/>
          </a:ln>
        </p:spPr>
        <p:txBody>
          <a:bodyPr wrap="square">
            <a:spAutoFit/>
          </a:bodyPr>
          <a:lstStyle/>
          <a:p>
            <a:pPr algn="ctr"/>
            <a:r>
              <a:rPr lang="en-US" sz="3600" b="1" dirty="0" smtClean="0">
                <a:solidFill>
                  <a:srgbClr val="FF0000"/>
                </a:solidFill>
              </a:rPr>
              <a:t>Stanford-</a:t>
            </a:r>
            <a:r>
              <a:rPr lang="en-US" sz="3600" b="1" dirty="0" err="1" smtClean="0">
                <a:solidFill>
                  <a:srgbClr val="FF0000"/>
                </a:solidFill>
              </a:rPr>
              <a:t>Binet</a:t>
            </a:r>
            <a:r>
              <a:rPr lang="en-US" sz="3600" b="1" dirty="0" smtClean="0">
                <a:solidFill>
                  <a:srgbClr val="FF0000"/>
                </a:solidFill>
              </a:rPr>
              <a:t> Intelligence Scales (SB5), Fifth Edition</a:t>
            </a:r>
            <a:endParaRPr lang="en-US" sz="3600" dirty="0">
              <a:solidFill>
                <a:srgbClr val="FF0000"/>
              </a:solidFill>
            </a:endParaRPr>
          </a:p>
        </p:txBody>
      </p:sp>
      <p:pic>
        <p:nvPicPr>
          <p:cNvPr id="7" name="Picture 6" descr="IMG_2282 copy.png"/>
          <p:cNvPicPr>
            <a:picLocks noChangeAspect="1"/>
          </p:cNvPicPr>
          <p:nvPr/>
        </p:nvPicPr>
        <p:blipFill>
          <a:blip r:embed="rId4" cstate="print"/>
          <a:srcRect t="6481"/>
          <a:stretch>
            <a:fillRect/>
          </a:stretch>
        </p:blipFill>
        <p:spPr>
          <a:xfrm>
            <a:off x="0" y="1600200"/>
            <a:ext cx="9144000" cy="4397829"/>
          </a:xfrm>
          <a:prstGeom prst="rect">
            <a:avLst/>
          </a:prstGeom>
        </p:spPr>
      </p:pic>
      <p:sp>
        <p:nvSpPr>
          <p:cNvPr id="10" name="Rectangle 9"/>
          <p:cNvSpPr/>
          <p:nvPr/>
        </p:nvSpPr>
        <p:spPr bwMode="auto">
          <a:xfrm>
            <a:off x="0" y="5638800"/>
            <a:ext cx="3124200" cy="11430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pic>
        <p:nvPicPr>
          <p:cNvPr id="8" name="Picture 7" descr="Region 4 PPT Doulbe Swish1 copy.png"/>
          <p:cNvPicPr>
            <a:picLocks noChangeAspect="1"/>
          </p:cNvPicPr>
          <p:nvPr/>
        </p:nvPicPr>
        <p:blipFill>
          <a:blip r:embed="rId3" cstate="print"/>
          <a:srcRect t="20243" b="25776"/>
          <a:stretch>
            <a:fillRect/>
          </a:stretch>
        </p:blipFill>
        <p:spPr>
          <a:xfrm>
            <a:off x="0" y="5638800"/>
            <a:ext cx="9144000" cy="1219200"/>
          </a:xfrm>
          <a:prstGeom prst="rect">
            <a:avLst/>
          </a:prstGeom>
        </p:spPr>
      </p:pic>
      <p:sp>
        <p:nvSpPr>
          <p:cNvPr id="9" name="Text Box 11"/>
          <p:cNvSpPr txBox="1">
            <a:spLocks noChangeArrowheads="1"/>
          </p:cNvSpPr>
          <p:nvPr/>
        </p:nvSpPr>
        <p:spPr bwMode="auto">
          <a:xfrm>
            <a:off x="304800" y="5715000"/>
            <a:ext cx="2590800" cy="861774"/>
          </a:xfrm>
          <a:prstGeom prst="rect">
            <a:avLst/>
          </a:prstGeom>
          <a:noFill/>
          <a:ln w="9525">
            <a:noFill/>
            <a:miter lim="800000"/>
            <a:headEnd/>
            <a:tailEnd/>
          </a:ln>
        </p:spPr>
        <p:txBody>
          <a:bodyPr wrap="square">
            <a:spAutoFit/>
          </a:bodyPr>
          <a:lstStyle/>
          <a:p>
            <a:pPr algn="ctr">
              <a:spcBef>
                <a:spcPct val="50000"/>
              </a:spcBef>
            </a:pPr>
            <a:endParaRPr lang="en-US" sz="2000" b="1" dirty="0">
              <a:latin typeface="Myriad Pro" pitchFamily="34" charset="0"/>
            </a:endParaRPr>
          </a:p>
          <a:p>
            <a:pPr algn="ctr">
              <a:spcBef>
                <a:spcPct val="50000"/>
              </a:spcBef>
            </a:pPr>
            <a:endParaRPr lang="en-US" sz="2000" b="1" dirty="0" smtClean="0">
              <a:latin typeface="Myriad Pro"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Test Administration</a:t>
            </a:r>
            <a:endParaRPr lang="en-US" dirty="0"/>
          </a:p>
        </p:txBody>
      </p:sp>
      <p:sp>
        <p:nvSpPr>
          <p:cNvPr id="3" name="Content Placeholder 2"/>
          <p:cNvSpPr>
            <a:spLocks noGrp="1"/>
          </p:cNvSpPr>
          <p:nvPr>
            <p:ph idx="1"/>
          </p:nvPr>
        </p:nvSpPr>
        <p:spPr>
          <a:xfrm>
            <a:off x="914400" y="1600200"/>
            <a:ext cx="7467600" cy="4525963"/>
          </a:xfrm>
        </p:spPr>
        <p:txBody>
          <a:bodyPr/>
          <a:lstStyle/>
          <a:p>
            <a:pPr algn="ctr">
              <a:buNone/>
            </a:pPr>
            <a:r>
              <a:rPr lang="en-US" sz="4000" dirty="0" smtClean="0"/>
              <a:t>See attached tables </a:t>
            </a:r>
          </a:p>
          <a:p>
            <a:pPr algn="ctr">
              <a:buNone/>
            </a:pPr>
            <a:r>
              <a:rPr lang="en-US" sz="4000" dirty="0" smtClean="0"/>
              <a:t>for information on </a:t>
            </a:r>
          </a:p>
          <a:p>
            <a:pPr algn="ctr">
              <a:buNone/>
            </a:pPr>
            <a:r>
              <a:rPr lang="en-US" sz="4000" dirty="0" smtClean="0"/>
              <a:t>test administration </a:t>
            </a:r>
            <a:endParaRPr lang="en-US"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Nonverbal Administration</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066800"/>
            <a:ext cx="8229600" cy="5059363"/>
          </a:xfrm>
        </p:spPr>
        <p:txBody>
          <a:bodyPr/>
          <a:lstStyle/>
          <a:p>
            <a:r>
              <a:rPr lang="en-US" sz="2800" dirty="0" smtClean="0"/>
              <a:t>If the examinee has limited English proficiency or communication difficulties the Nonverbal sections can be administered alone.</a:t>
            </a:r>
          </a:p>
          <a:p>
            <a:r>
              <a:rPr lang="en-US" sz="2800" dirty="0" smtClean="0"/>
              <a:t>These subtests have lower language demands and </a:t>
            </a:r>
            <a:r>
              <a:rPr lang="en-US" sz="2800" dirty="0" err="1" smtClean="0"/>
              <a:t>nonvocal</a:t>
            </a:r>
            <a:r>
              <a:rPr lang="en-US" sz="2800" dirty="0" smtClean="0"/>
              <a:t> requirements </a:t>
            </a:r>
          </a:p>
          <a:p>
            <a:r>
              <a:rPr lang="en-US" sz="2800" dirty="0" smtClean="0"/>
              <a:t>Some receptive language is required</a:t>
            </a:r>
          </a:p>
          <a:p>
            <a:r>
              <a:rPr lang="en-US" sz="2800" dirty="0" smtClean="0"/>
              <a:t>These subtests are less dependent on language development and general cultural information compared to verbal tests.</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Adaptations and Accommodations</a:t>
            </a:r>
            <a:endParaRPr lang="en-US" dirty="0"/>
          </a:p>
        </p:txBody>
      </p:sp>
      <p:sp>
        <p:nvSpPr>
          <p:cNvPr id="3" name="Content Placeholder 2"/>
          <p:cNvSpPr>
            <a:spLocks noGrp="1"/>
          </p:cNvSpPr>
          <p:nvPr>
            <p:ph idx="1"/>
          </p:nvPr>
        </p:nvSpPr>
        <p:spPr/>
        <p:txBody>
          <a:bodyPr/>
          <a:lstStyle/>
          <a:p>
            <a:r>
              <a:rPr lang="en-US" dirty="0" smtClean="0"/>
              <a:t>Accommodation – any significant change in the test administration procedures of the test that could affect the interpretation of normative results.</a:t>
            </a:r>
          </a:p>
          <a:p>
            <a:r>
              <a:rPr lang="en-US" dirty="0" smtClean="0"/>
              <a:t>Intended to provide fairness for a person with disabilities to perform at his best ability level and demonstrate true cognitive abilities.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Listed in the Manual</a:t>
            </a:r>
            <a:endParaRPr lang="en-US" dirty="0"/>
          </a:p>
        </p:txBody>
      </p:sp>
      <p:sp>
        <p:nvSpPr>
          <p:cNvPr id="3" name="Content Placeholder 2"/>
          <p:cNvSpPr>
            <a:spLocks noGrp="1"/>
          </p:cNvSpPr>
          <p:nvPr>
            <p:ph idx="1"/>
          </p:nvPr>
        </p:nvSpPr>
        <p:spPr/>
        <p:txBody>
          <a:bodyPr/>
          <a:lstStyle/>
          <a:p>
            <a:r>
              <a:rPr lang="en-US" dirty="0" smtClean="0"/>
              <a:t>Extended Time</a:t>
            </a:r>
          </a:p>
          <a:p>
            <a:r>
              <a:rPr lang="en-US" dirty="0" smtClean="0"/>
              <a:t>Magnification</a:t>
            </a:r>
          </a:p>
          <a:p>
            <a:r>
              <a:rPr lang="en-US" dirty="0" smtClean="0"/>
              <a:t>Communication assistance</a:t>
            </a:r>
          </a:p>
          <a:p>
            <a:r>
              <a:rPr lang="en-US" dirty="0" smtClean="0"/>
              <a:t>Response devices</a:t>
            </a:r>
          </a:p>
          <a:p>
            <a:r>
              <a:rPr lang="en-US" dirty="0" smtClean="0"/>
              <a:t>Test or read aloud</a:t>
            </a:r>
          </a:p>
          <a:p>
            <a:r>
              <a:rPr lang="en-US" dirty="0" smtClean="0"/>
              <a:t>Other accommodations noted in an IEP</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 Scoring</a:t>
            </a:r>
            <a:endParaRPr lang="en-US" dirty="0"/>
          </a:p>
        </p:txBody>
      </p:sp>
      <p:sp>
        <p:nvSpPr>
          <p:cNvPr id="3" name="Content Placeholder 2"/>
          <p:cNvSpPr>
            <a:spLocks noGrp="1"/>
          </p:cNvSpPr>
          <p:nvPr>
            <p:ph idx="1"/>
          </p:nvPr>
        </p:nvSpPr>
        <p:spPr/>
        <p:txBody>
          <a:bodyPr/>
          <a:lstStyle/>
          <a:p>
            <a:pPr>
              <a:buNone/>
            </a:pPr>
            <a:r>
              <a:rPr lang="en-US" dirty="0" smtClean="0"/>
              <a:t>	“The software provides only a conservative level or narrative reporting, including only descriptive statements and well-established principals of assessment in any guidelines or suggestions in the narrative report.”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 Scoring</a:t>
            </a:r>
            <a:endParaRPr lang="en-US" dirty="0"/>
          </a:p>
        </p:txBody>
      </p:sp>
      <p:sp>
        <p:nvSpPr>
          <p:cNvPr id="3" name="Content Placeholder 2"/>
          <p:cNvSpPr>
            <a:spLocks noGrp="1"/>
          </p:cNvSpPr>
          <p:nvPr>
            <p:ph idx="1"/>
          </p:nvPr>
        </p:nvSpPr>
        <p:spPr>
          <a:xfrm>
            <a:off x="457200" y="1219200"/>
            <a:ext cx="8229600" cy="4906963"/>
          </a:xfrm>
        </p:spPr>
        <p:txBody>
          <a:bodyPr/>
          <a:lstStyle/>
          <a:p>
            <a:pPr lvl="1">
              <a:buFont typeface="Arial" pitchFamily="34" charset="0"/>
              <a:buChar char="•"/>
            </a:pPr>
            <a:r>
              <a:rPr lang="en-US" dirty="0" smtClean="0"/>
              <a:t>Calculate age</a:t>
            </a:r>
          </a:p>
          <a:p>
            <a:pPr lvl="1">
              <a:buFont typeface="Arial" pitchFamily="34" charset="0"/>
              <a:buChar char="•"/>
            </a:pPr>
            <a:r>
              <a:rPr lang="en-US" dirty="0" smtClean="0"/>
              <a:t>Check raw scores for accuracy</a:t>
            </a:r>
          </a:p>
          <a:p>
            <a:pPr lvl="1">
              <a:buFont typeface="Arial" pitchFamily="34" charset="0"/>
              <a:buChar char="•"/>
            </a:pPr>
            <a:r>
              <a:rPr lang="en-US" dirty="0" smtClean="0"/>
              <a:t>Transfer raw scores to front of protocol</a:t>
            </a:r>
          </a:p>
          <a:p>
            <a:pPr lvl="1">
              <a:buFont typeface="Arial" pitchFamily="34" charset="0"/>
              <a:buChar char="•"/>
            </a:pPr>
            <a:r>
              <a:rPr lang="en-US" dirty="0" smtClean="0"/>
              <a:t>Sum the raw scores</a:t>
            </a:r>
          </a:p>
          <a:p>
            <a:pPr lvl="1">
              <a:buFont typeface="Arial" pitchFamily="34" charset="0"/>
              <a:buChar char="•"/>
            </a:pPr>
            <a:r>
              <a:rPr lang="en-US" sz="2800" dirty="0" smtClean="0"/>
              <a:t>Use Appendix A to convert raw scores to scaled scores</a:t>
            </a:r>
          </a:p>
          <a:p>
            <a:pPr lvl="1">
              <a:buFont typeface="Arial" pitchFamily="34" charset="0"/>
              <a:buChar char="•"/>
            </a:pPr>
            <a:r>
              <a:rPr lang="en-US" sz="2800" dirty="0" smtClean="0"/>
              <a:t>Scaled scores range from 1 – 19</a:t>
            </a:r>
          </a:p>
          <a:p>
            <a:pPr lvl="1">
              <a:buFont typeface="Arial" pitchFamily="34" charset="0"/>
              <a:buChar char="•"/>
            </a:pPr>
            <a:r>
              <a:rPr lang="en-US" sz="2800" dirty="0" smtClean="0"/>
              <a:t>M=10, SD=3</a:t>
            </a:r>
          </a:p>
          <a:p>
            <a:pPr lvl="1">
              <a:buFont typeface="Arial" pitchFamily="34" charset="0"/>
              <a:buChar char="•"/>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lstStyle/>
          <a:p>
            <a:r>
              <a:rPr lang="en-US" dirty="0" smtClean="0"/>
              <a:t> </a:t>
            </a:r>
            <a:endParaRPr lang="en-US" dirty="0"/>
          </a:p>
        </p:txBody>
      </p:sp>
      <p:sp>
        <p:nvSpPr>
          <p:cNvPr id="3" name="Content Placeholder 2"/>
          <p:cNvSpPr>
            <a:spLocks noGrp="1"/>
          </p:cNvSpPr>
          <p:nvPr>
            <p:ph idx="1"/>
          </p:nvPr>
        </p:nvSpPr>
        <p:spPr>
          <a:xfrm>
            <a:off x="457200" y="762000"/>
            <a:ext cx="8229600" cy="5364163"/>
          </a:xfrm>
        </p:spPr>
        <p:txBody>
          <a:bodyPr/>
          <a:lstStyle/>
          <a:p>
            <a:r>
              <a:rPr lang="en-US" dirty="0" smtClean="0"/>
              <a:t>After obtaining each scaled score, add the five scaled scores horizontally </a:t>
            </a:r>
          </a:p>
          <a:p>
            <a:r>
              <a:rPr lang="en-US" dirty="0" smtClean="0"/>
              <a:t>Sum Nonverbal and Verbal scaled scores</a:t>
            </a:r>
          </a:p>
          <a:p>
            <a:r>
              <a:rPr lang="en-US" dirty="0" smtClean="0"/>
              <a:t>Transfer the sums to the table of IQ and factor index scores</a:t>
            </a:r>
          </a:p>
          <a:p>
            <a:r>
              <a:rPr lang="en-US" dirty="0" smtClean="0"/>
              <a:t>Convert the sums of scaled scores into standard scores  using tables in Appendix B.  </a:t>
            </a:r>
          </a:p>
          <a:p>
            <a:r>
              <a:rPr lang="en-US" dirty="0" smtClean="0"/>
              <a:t>Standard Scores are M=100, SD=15</a:t>
            </a:r>
          </a:p>
          <a:p>
            <a:pPr>
              <a:buNone/>
            </a:pPr>
            <a:endParaRPr lang="en-US" dirty="0" smtClean="0"/>
          </a:p>
          <a:p>
            <a:pPr>
              <a:buNone/>
            </a:pP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2562"/>
          </a:xfrm>
        </p:spPr>
        <p:txBody>
          <a:bodyPr/>
          <a:lstStyle/>
          <a:p>
            <a:r>
              <a:rPr lang="en-US" dirty="0" smtClean="0"/>
              <a:t> </a:t>
            </a:r>
            <a:endParaRPr lang="en-US" dirty="0"/>
          </a:p>
        </p:txBody>
      </p:sp>
      <p:sp>
        <p:nvSpPr>
          <p:cNvPr id="3" name="Content Placeholder 2"/>
          <p:cNvSpPr>
            <a:spLocks noGrp="1"/>
          </p:cNvSpPr>
          <p:nvPr>
            <p:ph idx="1"/>
          </p:nvPr>
        </p:nvSpPr>
        <p:spPr>
          <a:xfrm>
            <a:off x="457200" y="609600"/>
            <a:ext cx="8229600" cy="5516563"/>
          </a:xfrm>
        </p:spPr>
        <p:txBody>
          <a:bodyPr/>
          <a:lstStyle/>
          <a:p>
            <a:r>
              <a:rPr lang="en-US" sz="3000" dirty="0" smtClean="0"/>
              <a:t>Percentile rank and confidence interval are also found in Appendix B. </a:t>
            </a:r>
          </a:p>
          <a:p>
            <a:r>
              <a:rPr lang="en-US" sz="3000" dirty="0" smtClean="0"/>
              <a:t>When fewer that five subtest scores are available in the verbal or nonverbal sums of scaled scores, use the conversion tables in Appendix B, Table B.10 to obtain prorated total.  </a:t>
            </a:r>
          </a:p>
          <a:p>
            <a:r>
              <a:rPr lang="en-US" sz="3000" dirty="0" smtClean="0"/>
              <a:t>Prorated scores are used when the subtest is spoiled for various reasons.  When a valid score of 0 is obtained, it should not be dropped and ignored.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Supplemental Scoring</a:t>
            </a:r>
            <a:endParaRPr lang="en-US" dirty="0"/>
          </a:p>
        </p:txBody>
      </p:sp>
      <p:sp>
        <p:nvSpPr>
          <p:cNvPr id="3" name="Content Placeholder 2"/>
          <p:cNvSpPr>
            <a:spLocks noGrp="1"/>
          </p:cNvSpPr>
          <p:nvPr>
            <p:ph idx="1"/>
          </p:nvPr>
        </p:nvSpPr>
        <p:spPr/>
        <p:txBody>
          <a:bodyPr/>
          <a:lstStyle/>
          <a:p>
            <a:r>
              <a:rPr lang="en-US" dirty="0" smtClean="0"/>
              <a:t>Page 2 of the Record Form</a:t>
            </a:r>
          </a:p>
          <a:p>
            <a:r>
              <a:rPr lang="en-US" dirty="0" smtClean="0"/>
              <a:t>Abbreviated Battery IQ</a:t>
            </a:r>
          </a:p>
          <a:p>
            <a:r>
              <a:rPr lang="en-US" dirty="0" smtClean="0"/>
              <a:t>Change-Sensitive Scores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Change-Sensitive Scores</a:t>
            </a:r>
            <a:endParaRPr lang="en-US" dirty="0"/>
          </a:p>
        </p:txBody>
      </p:sp>
      <p:sp>
        <p:nvSpPr>
          <p:cNvPr id="3" name="Content Placeholder 2"/>
          <p:cNvSpPr>
            <a:spLocks noGrp="1"/>
          </p:cNvSpPr>
          <p:nvPr>
            <p:ph idx="1"/>
          </p:nvPr>
        </p:nvSpPr>
        <p:spPr>
          <a:xfrm>
            <a:off x="457200" y="1143000"/>
            <a:ext cx="8229600" cy="4983163"/>
          </a:xfrm>
        </p:spPr>
        <p:txBody>
          <a:bodyPr/>
          <a:lstStyle/>
          <a:p>
            <a:r>
              <a:rPr lang="en-US" sz="2600" dirty="0" smtClean="0"/>
              <a:t>A criterion-referenced interpretation </a:t>
            </a:r>
          </a:p>
          <a:p>
            <a:r>
              <a:rPr lang="en-US" sz="2600" dirty="0" smtClean="0"/>
              <a:t>The scores range from the 2-year-old level (430) to the adult level (520)</a:t>
            </a:r>
          </a:p>
          <a:p>
            <a:r>
              <a:rPr lang="en-US" sz="2600" dirty="0" smtClean="0"/>
              <a:t>The scale can be interpreted in terms of what the typical performance at each of these age levels might be</a:t>
            </a:r>
          </a:p>
          <a:p>
            <a:r>
              <a:rPr lang="en-US" sz="2600" dirty="0" smtClean="0"/>
              <a:t>Change sensitivity suggests that we can look at both normative cognitive growth and loss of function </a:t>
            </a:r>
          </a:p>
          <a:p>
            <a:r>
              <a:rPr lang="en-US" sz="2600" dirty="0" smtClean="0"/>
              <a:t>Useful for evaluating very low-functioning levels and at very high, gifted levels. </a:t>
            </a:r>
            <a:endParaRPr lang="en-US" sz="2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Test Description</a:t>
            </a:r>
            <a:endParaRPr lang="en-US" dirty="0"/>
          </a:p>
        </p:txBody>
      </p:sp>
      <p:sp>
        <p:nvSpPr>
          <p:cNvPr id="10" name="Content Placeholder 9"/>
          <p:cNvSpPr>
            <a:spLocks noGrp="1"/>
          </p:cNvSpPr>
          <p:nvPr>
            <p:ph idx="1"/>
          </p:nvPr>
        </p:nvSpPr>
        <p:spPr>
          <a:xfrm>
            <a:off x="457200" y="1295400"/>
            <a:ext cx="8229600" cy="4830763"/>
          </a:xfrm>
        </p:spPr>
        <p:txBody>
          <a:bodyPr/>
          <a:lstStyle/>
          <a:p>
            <a:r>
              <a:rPr lang="en-US" dirty="0" smtClean="0"/>
              <a:t>Individually administered test</a:t>
            </a:r>
          </a:p>
          <a:p>
            <a:r>
              <a:rPr lang="en-US" dirty="0" smtClean="0"/>
              <a:t>Ages 2 – 85+ years</a:t>
            </a:r>
          </a:p>
          <a:p>
            <a:r>
              <a:rPr lang="en-US" dirty="0" smtClean="0"/>
              <a:t>Average testing time for full battery is 45 to 75 minutes</a:t>
            </a:r>
          </a:p>
          <a:p>
            <a:r>
              <a:rPr lang="en-US" dirty="0" smtClean="0"/>
              <a:t>Includes high-end items to test giftedness</a:t>
            </a:r>
          </a:p>
          <a:p>
            <a:r>
              <a:rPr lang="en-US" dirty="0" smtClean="0"/>
              <a:t>Includes low-end items to better measure young children and low functioning individuals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Seven-Step Interpretation Method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Is the assumption of standard administration correct?</a:t>
            </a:r>
          </a:p>
          <a:p>
            <a:pPr marL="514350" indent="-514350">
              <a:buFont typeface="+mj-lt"/>
              <a:buAutoNum type="arabicPeriod"/>
            </a:pPr>
            <a:r>
              <a:rPr lang="en-US" dirty="0" smtClean="0"/>
              <a:t>Consider the purpose of the testing and its cultural and linguistic context.</a:t>
            </a:r>
          </a:p>
          <a:p>
            <a:pPr marL="514350" indent="-514350">
              <a:buFont typeface="+mj-lt"/>
              <a:buAutoNum type="arabicPeriod"/>
            </a:pPr>
            <a:r>
              <a:rPr lang="en-US" dirty="0" smtClean="0"/>
              <a:t>Consider whether the Nonverbal and Verbal IQ provide equally good indicators of the true level of functioning.</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90600"/>
            <a:ext cx="8229600" cy="4114800"/>
          </a:xfrm>
        </p:spPr>
        <p:txBody>
          <a:bodyPr/>
          <a:lstStyle/>
          <a:p>
            <a:pPr algn="l"/>
            <a:r>
              <a:rPr lang="en-US" sz="3200" dirty="0" smtClean="0"/>
              <a:t>4.  Can Full Scale IQ provide the best indicator of </a:t>
            </a:r>
            <a:br>
              <a:rPr lang="en-US" sz="3200" dirty="0" smtClean="0"/>
            </a:br>
            <a:r>
              <a:rPr lang="en-US" sz="3200" dirty="0" smtClean="0"/>
              <a:t>      the overall level of functioning?</a:t>
            </a:r>
            <a:br>
              <a:rPr lang="en-US" sz="3200" dirty="0" smtClean="0"/>
            </a:br>
            <a:r>
              <a:rPr lang="en-US" sz="3200" dirty="0" smtClean="0"/>
              <a:t>5.  Consider the profile of the factor indexes.</a:t>
            </a:r>
            <a:br>
              <a:rPr lang="en-US" sz="3200" dirty="0" smtClean="0"/>
            </a:br>
            <a:r>
              <a:rPr lang="en-US" sz="3200" dirty="0" smtClean="0"/>
              <a:t>6.  Compare the nonverbal and verbal subtests.</a:t>
            </a:r>
            <a:br>
              <a:rPr lang="en-US" sz="3200" dirty="0" smtClean="0"/>
            </a:br>
            <a:r>
              <a:rPr lang="en-US" sz="3200" dirty="0" smtClean="0"/>
              <a:t>7.  Consider qualitative interpretation, including </a:t>
            </a:r>
            <a:br>
              <a:rPr lang="en-US" sz="3200" dirty="0" smtClean="0"/>
            </a:br>
            <a:r>
              <a:rPr lang="en-US" sz="3200" dirty="0" smtClean="0"/>
              <a:t>      testing of limits.</a:t>
            </a:r>
            <a:endParaRPr lang="en-US"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The technical manual appendixes provides four types of score difference tables</a:t>
            </a:r>
            <a:br>
              <a:rPr lang="en-US" sz="3600" dirty="0" smtClean="0"/>
            </a:br>
            <a:endParaRPr lang="en-US" sz="3600" dirty="0"/>
          </a:p>
        </p:txBody>
      </p:sp>
      <p:sp>
        <p:nvSpPr>
          <p:cNvPr id="3" name="Content Placeholder 2"/>
          <p:cNvSpPr>
            <a:spLocks noGrp="1"/>
          </p:cNvSpPr>
          <p:nvPr>
            <p:ph idx="1"/>
          </p:nvPr>
        </p:nvSpPr>
        <p:spPr/>
        <p:txBody>
          <a:bodyPr/>
          <a:lstStyle/>
          <a:p>
            <a:pPr marL="971550" lvl="1" indent="-514350">
              <a:buFont typeface="+mj-lt"/>
              <a:buAutoNum type="arabicPeriod"/>
            </a:pPr>
            <a:r>
              <a:rPr lang="en-US" dirty="0" smtClean="0"/>
              <a:t>Differences between IQ and factor index scores</a:t>
            </a:r>
          </a:p>
          <a:p>
            <a:pPr marL="971550" lvl="1" indent="-514350">
              <a:buFont typeface="+mj-lt"/>
              <a:buAutoNum type="arabicPeriod"/>
            </a:pPr>
            <a:r>
              <a:rPr lang="en-US" dirty="0" smtClean="0"/>
              <a:t>Frequency of IQ and factor index differences in standardization sample</a:t>
            </a:r>
          </a:p>
          <a:p>
            <a:pPr marL="971550" lvl="1" indent="-514350">
              <a:buFont typeface="+mj-lt"/>
              <a:buAutoNum type="arabicPeriod"/>
            </a:pPr>
            <a:r>
              <a:rPr lang="en-US" dirty="0" smtClean="0"/>
              <a:t>Differences between single subtest scores and the examinee’s average</a:t>
            </a:r>
          </a:p>
          <a:p>
            <a:pPr marL="971550" lvl="1" indent="-514350">
              <a:buFont typeface="+mj-lt"/>
              <a:buAutoNum type="arabicPeriod"/>
            </a:pPr>
            <a:r>
              <a:rPr lang="en-US" dirty="0" smtClean="0"/>
              <a:t>Scatter among subtests in the Verbal and Nonverbal domains</a:t>
            </a:r>
          </a:p>
          <a:p>
            <a:pPr lvl="1"/>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Categories of IQ Scores on the SB5</a:t>
            </a:r>
            <a:endParaRPr lang="en-US" dirty="0"/>
          </a:p>
        </p:txBody>
      </p:sp>
      <p:sp>
        <p:nvSpPr>
          <p:cNvPr id="3" name="Content Placeholder 2"/>
          <p:cNvSpPr>
            <a:spLocks noGrp="1"/>
          </p:cNvSpPr>
          <p:nvPr>
            <p:ph idx="1"/>
          </p:nvPr>
        </p:nvSpPr>
        <p:spPr>
          <a:xfrm>
            <a:off x="1295400" y="1219200"/>
            <a:ext cx="7391400" cy="4906963"/>
          </a:xfrm>
        </p:spPr>
        <p:txBody>
          <a:bodyPr/>
          <a:lstStyle/>
          <a:p>
            <a:pPr>
              <a:buNone/>
            </a:pPr>
            <a:r>
              <a:rPr lang="en-US" sz="2400" dirty="0" smtClean="0"/>
              <a:t>145-160  	Very gifted or highly advanced</a:t>
            </a:r>
          </a:p>
          <a:p>
            <a:pPr>
              <a:buNone/>
            </a:pPr>
            <a:r>
              <a:rPr lang="en-US" sz="2400" dirty="0" smtClean="0"/>
              <a:t>130-144  	Gifted or very advanced</a:t>
            </a:r>
          </a:p>
          <a:p>
            <a:pPr>
              <a:buNone/>
            </a:pPr>
            <a:r>
              <a:rPr lang="en-US" sz="2400" dirty="0" smtClean="0"/>
              <a:t>120-129  	Superior</a:t>
            </a:r>
          </a:p>
          <a:p>
            <a:pPr>
              <a:buNone/>
            </a:pPr>
            <a:r>
              <a:rPr lang="en-US" sz="2400" dirty="0" smtClean="0"/>
              <a:t>110-119  	High average</a:t>
            </a:r>
          </a:p>
          <a:p>
            <a:pPr>
              <a:buNone/>
            </a:pPr>
            <a:r>
              <a:rPr lang="en-US" sz="2400" dirty="0" smtClean="0"/>
              <a:t>   90-109  	Average</a:t>
            </a:r>
          </a:p>
          <a:p>
            <a:pPr>
              <a:buNone/>
            </a:pPr>
            <a:r>
              <a:rPr lang="en-US" sz="2400" dirty="0" smtClean="0"/>
              <a:t>     80-89 	Low average</a:t>
            </a:r>
          </a:p>
          <a:p>
            <a:pPr>
              <a:buNone/>
            </a:pPr>
            <a:r>
              <a:rPr lang="en-US" sz="2400" dirty="0" smtClean="0"/>
              <a:t>     70-79  	Borderline impaired or delayed</a:t>
            </a:r>
          </a:p>
          <a:p>
            <a:pPr>
              <a:buNone/>
            </a:pPr>
            <a:r>
              <a:rPr lang="en-US" sz="2400" dirty="0" smtClean="0"/>
              <a:t>     55-69  	Mildly impaired or delayed</a:t>
            </a:r>
          </a:p>
          <a:p>
            <a:pPr>
              <a:buNone/>
            </a:pPr>
            <a:r>
              <a:rPr lang="en-US" sz="2400" dirty="0" smtClean="0"/>
              <a:t>     40-54  	Moderately impaired or delayed</a:t>
            </a: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990600"/>
            <a:ext cx="8229600" cy="5135563"/>
          </a:xfrm>
        </p:spPr>
        <p:txBody>
          <a:bodyPr/>
          <a:lstStyle/>
          <a:p>
            <a:r>
              <a:rPr lang="en-US" dirty="0" smtClean="0"/>
              <a:t>Flanagan, D. P., &amp; Ortiz, S. O. (2001). Essentials of cross-battery assessment. New York: Wiley.</a:t>
            </a:r>
          </a:p>
          <a:p>
            <a:r>
              <a:rPr lang="en-US" dirty="0" err="1" smtClean="0"/>
              <a:t>Roid</a:t>
            </a:r>
            <a:r>
              <a:rPr lang="en-US" dirty="0" smtClean="0"/>
              <a:t>, G. H. (2003a). Stanford-</a:t>
            </a:r>
            <a:r>
              <a:rPr lang="en-US" dirty="0" err="1" smtClean="0"/>
              <a:t>Binet</a:t>
            </a:r>
            <a:r>
              <a:rPr lang="en-US" dirty="0" smtClean="0"/>
              <a:t> Intelligence Scales, Fifth Edition,: Examiner's manual. Itasca</a:t>
            </a:r>
          </a:p>
          <a:p>
            <a:r>
              <a:rPr lang="en-US" dirty="0" err="1" smtClean="0"/>
              <a:t>Roid</a:t>
            </a:r>
            <a:r>
              <a:rPr lang="en-US" dirty="0" smtClean="0"/>
              <a:t>, G. H., &amp; </a:t>
            </a:r>
            <a:r>
              <a:rPr lang="en-US" dirty="0" err="1" smtClean="0"/>
              <a:t>Barram</a:t>
            </a:r>
            <a:r>
              <a:rPr lang="en-US" dirty="0" smtClean="0"/>
              <a:t>, R. A. (2004). Essentials of Stanford-</a:t>
            </a:r>
            <a:r>
              <a:rPr lang="en-US" dirty="0" err="1" smtClean="0"/>
              <a:t>Binet</a:t>
            </a:r>
            <a:r>
              <a:rPr lang="en-US" dirty="0" smtClean="0"/>
              <a:t> Intelligence Scales (SB5) assessment. New York: Wiley., IL: Riverside Publishing.</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r>
              <a:rPr lang="en-US" dirty="0" smtClean="0"/>
              <a:t>Gale H. </a:t>
            </a:r>
            <a:r>
              <a:rPr lang="en-US" dirty="0" err="1" smtClean="0"/>
              <a:t>Roid</a:t>
            </a:r>
            <a:r>
              <a:rPr lang="en-US" dirty="0" smtClean="0"/>
              <a:t> "</a:t>
            </a:r>
            <a:r>
              <a:rPr lang="en-US" dirty="0" smtClean="0">
                <a:hlinkClick r:id="rId2"/>
              </a:rPr>
              <a:t>An interview with Gale </a:t>
            </a:r>
            <a:r>
              <a:rPr lang="en-US" dirty="0" err="1" smtClean="0">
                <a:hlinkClick r:id="rId2"/>
              </a:rPr>
              <a:t>Roid</a:t>
            </a:r>
            <a:r>
              <a:rPr lang="en-US" dirty="0" smtClean="0">
                <a:hlinkClick r:id="rId2"/>
              </a:rPr>
              <a:t> about the Stanford-</a:t>
            </a:r>
            <a:r>
              <a:rPr lang="en-US" dirty="0" err="1" smtClean="0">
                <a:hlinkClick r:id="rId2"/>
              </a:rPr>
              <a:t>Binet</a:t>
            </a:r>
            <a:r>
              <a:rPr lang="en-US" dirty="0" smtClean="0">
                <a:hlinkClick r:id="rId2"/>
              </a:rPr>
              <a:t> 5</a:t>
            </a:r>
            <a:r>
              <a:rPr lang="en-US" dirty="0" smtClean="0"/>
              <a:t>". North American Journal of Psychology. FindArticles.com. 29 Oct, 2009. http://findarticles.com/p/articles/mi_6894/is_3_7/ai_n28320394/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Information</a:t>
            </a:r>
            <a:endParaRPr lang="en-US" dirty="0"/>
          </a:p>
        </p:txBody>
      </p:sp>
      <p:sp>
        <p:nvSpPr>
          <p:cNvPr id="3" name="Content Placeholder 2"/>
          <p:cNvSpPr>
            <a:spLocks noGrp="1"/>
          </p:cNvSpPr>
          <p:nvPr>
            <p:ph idx="1"/>
          </p:nvPr>
        </p:nvSpPr>
        <p:spPr/>
        <p:txBody>
          <a:bodyPr/>
          <a:lstStyle/>
          <a:p>
            <a:pPr algn="ctr">
              <a:buNone/>
            </a:pPr>
            <a:r>
              <a:rPr lang="en-US" dirty="0" smtClean="0"/>
              <a:t>Amy Doolan</a:t>
            </a:r>
          </a:p>
          <a:p>
            <a:pPr algn="ctr">
              <a:buNone/>
            </a:pPr>
            <a:r>
              <a:rPr lang="en-US" dirty="0" smtClean="0"/>
              <a:t>Region 4 ESC</a:t>
            </a:r>
          </a:p>
          <a:p>
            <a:pPr algn="ctr">
              <a:buNone/>
            </a:pPr>
            <a:r>
              <a:rPr lang="en-US" dirty="0" smtClean="0"/>
              <a:t>7145 W. Tidwell Rd. </a:t>
            </a:r>
          </a:p>
          <a:p>
            <a:pPr algn="ctr">
              <a:buNone/>
            </a:pPr>
            <a:r>
              <a:rPr lang="en-US" dirty="0" smtClean="0"/>
              <a:t>Houston, TX  77092</a:t>
            </a:r>
          </a:p>
          <a:p>
            <a:pPr algn="ctr">
              <a:buNone/>
            </a:pPr>
            <a:r>
              <a:rPr lang="en-US" dirty="0" smtClean="0">
                <a:hlinkClick r:id="rId2"/>
              </a:rPr>
              <a:t>adoolan@esc4.net</a:t>
            </a:r>
            <a:endParaRPr lang="en-US" dirty="0" smtClean="0"/>
          </a:p>
          <a:p>
            <a:pPr algn="ctr">
              <a:buNone/>
            </a:pPr>
            <a:r>
              <a:rPr lang="en-US" dirty="0" smtClean="0"/>
              <a:t>713.744.6337</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0400" y="5334000"/>
            <a:ext cx="914400" cy="655638"/>
          </a:xfrm>
        </p:spPr>
        <p:txBody>
          <a:bodyPr/>
          <a:lstStyle/>
          <a:p>
            <a:r>
              <a:rPr lang="en-US" dirty="0" smtClean="0"/>
              <a:t> </a:t>
            </a:r>
            <a:endParaRPr lang="en-US" dirty="0"/>
          </a:p>
        </p:txBody>
      </p:sp>
      <p:sp>
        <p:nvSpPr>
          <p:cNvPr id="3" name="Content Placeholder 2"/>
          <p:cNvSpPr>
            <a:spLocks noGrp="1"/>
          </p:cNvSpPr>
          <p:nvPr>
            <p:ph idx="1"/>
          </p:nvPr>
        </p:nvSpPr>
        <p:spPr>
          <a:xfrm>
            <a:off x="457200" y="838200"/>
            <a:ext cx="8229600" cy="5287963"/>
          </a:xfrm>
        </p:spPr>
        <p:txBody>
          <a:bodyPr/>
          <a:lstStyle/>
          <a:p>
            <a:r>
              <a:rPr lang="en-US" dirty="0" err="1" smtClean="0"/>
              <a:t>Normed</a:t>
            </a:r>
            <a:r>
              <a:rPr lang="en-US" dirty="0" smtClean="0"/>
              <a:t> on a nationally representative sample of 4,800 individuals </a:t>
            </a:r>
          </a:p>
          <a:p>
            <a:r>
              <a:rPr lang="en-US" dirty="0" smtClean="0"/>
              <a:t>Sample matched to percentages of age, sex, ethnicity, geographic region, and socioeconomic levels specified in the 2001 U.S. Census</a:t>
            </a:r>
          </a:p>
          <a:p>
            <a:r>
              <a:rPr lang="en-US" dirty="0" smtClean="0"/>
              <a:t>The revision took 7 years</a:t>
            </a:r>
          </a:p>
          <a:p>
            <a:r>
              <a:rPr lang="en-US" dirty="0" smtClean="0"/>
              <a:t>M=100, SD=15</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Basis</a:t>
            </a:r>
            <a:endParaRPr lang="en-US" dirty="0"/>
          </a:p>
        </p:txBody>
      </p:sp>
      <p:sp>
        <p:nvSpPr>
          <p:cNvPr id="3" name="Content Placeholder 2"/>
          <p:cNvSpPr>
            <a:spLocks noGrp="1"/>
          </p:cNvSpPr>
          <p:nvPr>
            <p:ph idx="1"/>
          </p:nvPr>
        </p:nvSpPr>
        <p:spPr/>
        <p:txBody>
          <a:bodyPr/>
          <a:lstStyle/>
          <a:p>
            <a:r>
              <a:rPr lang="en-US" dirty="0" smtClean="0"/>
              <a:t>Based on </a:t>
            </a:r>
            <a:r>
              <a:rPr lang="en-US" dirty="0" err="1" smtClean="0"/>
              <a:t>Cattell</a:t>
            </a:r>
            <a:r>
              <a:rPr lang="en-US" dirty="0" smtClean="0"/>
              <a:t>-Horn-</a:t>
            </a:r>
            <a:r>
              <a:rPr lang="en-US" dirty="0" err="1" smtClean="0"/>
              <a:t>Caroll</a:t>
            </a:r>
            <a:r>
              <a:rPr lang="en-US" dirty="0" smtClean="0"/>
              <a:t> (CHC) theory</a:t>
            </a:r>
          </a:p>
          <a:p>
            <a:r>
              <a:rPr lang="en-US" dirty="0" smtClean="0"/>
              <a:t>Measures five cognitive factors </a:t>
            </a:r>
          </a:p>
          <a:p>
            <a:pPr lvl="1"/>
            <a:r>
              <a:rPr lang="en-US" dirty="0" err="1" smtClean="0"/>
              <a:t>Gf</a:t>
            </a:r>
            <a:endParaRPr lang="en-US" dirty="0" smtClean="0"/>
          </a:p>
          <a:p>
            <a:pPr lvl="1"/>
            <a:r>
              <a:rPr lang="en-US" dirty="0" err="1" smtClean="0"/>
              <a:t>Gc</a:t>
            </a:r>
            <a:endParaRPr lang="en-US" dirty="0" smtClean="0"/>
          </a:p>
          <a:p>
            <a:pPr lvl="1"/>
            <a:r>
              <a:rPr lang="en-US" dirty="0" err="1" smtClean="0"/>
              <a:t>Gv</a:t>
            </a:r>
            <a:endParaRPr lang="en-US" dirty="0" smtClean="0"/>
          </a:p>
          <a:p>
            <a:pPr lvl="1"/>
            <a:r>
              <a:rPr lang="en-US" dirty="0" err="1" smtClean="0"/>
              <a:t>Gsm</a:t>
            </a:r>
            <a:endParaRPr lang="en-US" dirty="0" smtClean="0"/>
          </a:p>
          <a:p>
            <a:pPr lvl="1"/>
            <a:r>
              <a:rPr lang="en-US" dirty="0" err="1" smtClean="0"/>
              <a:t>Gq</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04800"/>
            <a:ext cx="3886200" cy="914400"/>
          </a:xfrm>
        </p:spPr>
        <p:txBody>
          <a:bodyPr/>
          <a:lstStyle/>
          <a:p>
            <a:r>
              <a:rPr lang="en-US" dirty="0" smtClean="0"/>
              <a:t>Structure</a:t>
            </a:r>
            <a:endParaRPr lang="en-US" dirty="0"/>
          </a:p>
        </p:txBody>
      </p:sp>
      <p:sp>
        <p:nvSpPr>
          <p:cNvPr id="24" name="Oval 23"/>
          <p:cNvSpPr/>
          <p:nvPr/>
        </p:nvSpPr>
        <p:spPr>
          <a:xfrm>
            <a:off x="914400" y="32004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WM </a:t>
            </a:r>
            <a:r>
              <a:rPr lang="en-US" sz="1400" dirty="0" smtClean="0"/>
              <a:t>(</a:t>
            </a:r>
            <a:r>
              <a:rPr lang="en-US" sz="1400" dirty="0" err="1" smtClean="0"/>
              <a:t>Gsm</a:t>
            </a:r>
            <a:r>
              <a:rPr lang="en-US" dirty="0" smtClean="0"/>
              <a:t>)</a:t>
            </a:r>
            <a:endParaRPr lang="en-US" dirty="0"/>
          </a:p>
        </p:txBody>
      </p:sp>
      <p:sp>
        <p:nvSpPr>
          <p:cNvPr id="26" name="Oval 25"/>
          <p:cNvSpPr/>
          <p:nvPr/>
        </p:nvSpPr>
        <p:spPr>
          <a:xfrm>
            <a:off x="914400" y="457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 </a:t>
            </a:r>
            <a:r>
              <a:rPr lang="en-US" sz="1400" dirty="0" smtClean="0"/>
              <a:t>(</a:t>
            </a:r>
            <a:r>
              <a:rPr lang="en-US" sz="1400" dirty="0" err="1" smtClean="0"/>
              <a:t>Gf</a:t>
            </a:r>
            <a:r>
              <a:rPr lang="en-US" sz="1400" dirty="0" smtClean="0"/>
              <a:t>)</a:t>
            </a:r>
            <a:endParaRPr lang="en-US" sz="1400" dirty="0"/>
          </a:p>
        </p:txBody>
      </p:sp>
      <p:sp>
        <p:nvSpPr>
          <p:cNvPr id="27" name="Oval 26"/>
          <p:cNvSpPr/>
          <p:nvPr/>
        </p:nvSpPr>
        <p:spPr>
          <a:xfrm>
            <a:off x="914400" y="1371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KN</a:t>
            </a:r>
          </a:p>
          <a:p>
            <a:pPr algn="ctr"/>
            <a:r>
              <a:rPr lang="en-US" sz="1400" dirty="0" smtClean="0"/>
              <a:t>(</a:t>
            </a:r>
            <a:r>
              <a:rPr lang="en-US" sz="1400" dirty="0" err="1" smtClean="0"/>
              <a:t>Gc</a:t>
            </a:r>
            <a:r>
              <a:rPr lang="en-US" sz="1400" dirty="0" smtClean="0"/>
              <a:t>)</a:t>
            </a:r>
            <a:endParaRPr lang="en-US" sz="1400" dirty="0"/>
          </a:p>
        </p:txBody>
      </p:sp>
      <p:sp>
        <p:nvSpPr>
          <p:cNvPr id="28" name="Oval 27"/>
          <p:cNvSpPr/>
          <p:nvPr/>
        </p:nvSpPr>
        <p:spPr>
          <a:xfrm>
            <a:off x="914400" y="22860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VS </a:t>
            </a:r>
            <a:r>
              <a:rPr lang="en-US" sz="1400" dirty="0" smtClean="0"/>
              <a:t>(</a:t>
            </a:r>
            <a:r>
              <a:rPr lang="en-US" sz="1400" dirty="0" err="1" smtClean="0"/>
              <a:t>Gv</a:t>
            </a:r>
            <a:r>
              <a:rPr lang="en-US" sz="1400" dirty="0" smtClean="0"/>
              <a:t>)</a:t>
            </a:r>
            <a:endParaRPr lang="en-US" sz="1400" dirty="0"/>
          </a:p>
        </p:txBody>
      </p:sp>
      <p:sp>
        <p:nvSpPr>
          <p:cNvPr id="29" name="Oval 28"/>
          <p:cNvSpPr/>
          <p:nvPr/>
        </p:nvSpPr>
        <p:spPr>
          <a:xfrm>
            <a:off x="914400" y="41148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QR</a:t>
            </a:r>
          </a:p>
          <a:p>
            <a:pPr algn="ctr"/>
            <a:r>
              <a:rPr lang="en-US" sz="1400" dirty="0" smtClean="0"/>
              <a:t>(</a:t>
            </a:r>
            <a:r>
              <a:rPr lang="en-US" sz="1400" dirty="0" err="1" smtClean="0"/>
              <a:t>Gq</a:t>
            </a:r>
            <a:r>
              <a:rPr lang="en-US" sz="1400" dirty="0" smtClean="0"/>
              <a:t>)</a:t>
            </a:r>
            <a:endParaRPr lang="en-US" sz="1400" dirty="0"/>
          </a:p>
        </p:txBody>
      </p:sp>
      <p:grpSp>
        <p:nvGrpSpPr>
          <p:cNvPr id="36" name="Group 35"/>
          <p:cNvGrpSpPr/>
          <p:nvPr/>
        </p:nvGrpSpPr>
        <p:grpSpPr>
          <a:xfrm>
            <a:off x="2362200" y="381000"/>
            <a:ext cx="5715000" cy="4572000"/>
            <a:chOff x="2438400" y="457200"/>
            <a:chExt cx="5715000" cy="4572000"/>
          </a:xfrm>
        </p:grpSpPr>
        <p:sp>
          <p:nvSpPr>
            <p:cNvPr id="23" name="Oval 22"/>
            <p:cNvSpPr/>
            <p:nvPr/>
          </p:nvSpPr>
          <p:spPr>
            <a:xfrm>
              <a:off x="3886200" y="1295400"/>
              <a:ext cx="1447800" cy="2438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t>
              </a:r>
            </a:p>
            <a:p>
              <a:pPr algn="ctr"/>
              <a:r>
                <a:rPr lang="en-US" dirty="0" smtClean="0"/>
                <a:t>FSIQ</a:t>
              </a:r>
              <a:endParaRPr lang="en-US" dirty="0"/>
            </a:p>
          </p:txBody>
        </p:sp>
        <p:sp>
          <p:nvSpPr>
            <p:cNvPr id="25" name="Oval 24"/>
            <p:cNvSpPr/>
            <p:nvPr/>
          </p:nvSpPr>
          <p:spPr>
            <a:xfrm>
              <a:off x="5715000" y="1752600"/>
              <a:ext cx="9906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VIQ</a:t>
              </a:r>
              <a:endParaRPr lang="en-US" dirty="0"/>
            </a:p>
          </p:txBody>
        </p:sp>
        <p:sp>
          <p:nvSpPr>
            <p:cNvPr id="30" name="Oval 29"/>
            <p:cNvSpPr/>
            <p:nvPr/>
          </p:nvSpPr>
          <p:spPr>
            <a:xfrm>
              <a:off x="2438400" y="1752600"/>
              <a:ext cx="990600" cy="152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NVIQ</a:t>
              </a:r>
              <a:endParaRPr lang="en-US" dirty="0"/>
            </a:p>
          </p:txBody>
        </p:sp>
        <p:sp>
          <p:nvSpPr>
            <p:cNvPr id="31" name="Oval 30"/>
            <p:cNvSpPr/>
            <p:nvPr/>
          </p:nvSpPr>
          <p:spPr>
            <a:xfrm>
              <a:off x="7239000" y="32004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WM </a:t>
              </a:r>
              <a:r>
                <a:rPr lang="en-US" sz="1400" dirty="0" smtClean="0"/>
                <a:t>(</a:t>
              </a:r>
              <a:r>
                <a:rPr lang="en-US" sz="1400" dirty="0" err="1" smtClean="0"/>
                <a:t>Gsm</a:t>
              </a:r>
              <a:r>
                <a:rPr lang="en-US" sz="1400" dirty="0" smtClean="0"/>
                <a:t>)</a:t>
              </a:r>
              <a:endParaRPr lang="en-US" dirty="0"/>
            </a:p>
          </p:txBody>
        </p:sp>
        <p:sp>
          <p:nvSpPr>
            <p:cNvPr id="32" name="Oval 31"/>
            <p:cNvSpPr/>
            <p:nvPr/>
          </p:nvSpPr>
          <p:spPr>
            <a:xfrm>
              <a:off x="7239000" y="4572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 </a:t>
              </a:r>
              <a:r>
                <a:rPr lang="en-US" sz="1400" dirty="0" smtClean="0"/>
                <a:t>(</a:t>
              </a:r>
              <a:r>
                <a:rPr lang="en-US" sz="1400" dirty="0" err="1" smtClean="0"/>
                <a:t>Gf</a:t>
              </a:r>
              <a:r>
                <a:rPr lang="en-US" sz="1400" dirty="0" smtClean="0"/>
                <a:t>)</a:t>
              </a:r>
              <a:endParaRPr lang="en-US" dirty="0"/>
            </a:p>
          </p:txBody>
        </p:sp>
        <p:sp>
          <p:nvSpPr>
            <p:cNvPr id="33" name="Oval 32"/>
            <p:cNvSpPr/>
            <p:nvPr/>
          </p:nvSpPr>
          <p:spPr>
            <a:xfrm>
              <a:off x="7239000" y="13716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KN </a:t>
              </a:r>
              <a:r>
                <a:rPr lang="en-US" sz="1400" dirty="0" smtClean="0"/>
                <a:t>(</a:t>
              </a:r>
              <a:r>
                <a:rPr lang="en-US" sz="1400" dirty="0" err="1" smtClean="0"/>
                <a:t>Gc</a:t>
              </a:r>
              <a:r>
                <a:rPr lang="en-US" sz="1400" dirty="0" smtClean="0"/>
                <a:t>)</a:t>
              </a:r>
              <a:endParaRPr lang="en-US" dirty="0"/>
            </a:p>
          </p:txBody>
        </p:sp>
        <p:sp>
          <p:nvSpPr>
            <p:cNvPr id="34" name="Oval 33"/>
            <p:cNvSpPr/>
            <p:nvPr/>
          </p:nvSpPr>
          <p:spPr>
            <a:xfrm>
              <a:off x="7239000" y="22860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VS </a:t>
              </a:r>
              <a:r>
                <a:rPr lang="en-US" sz="1400" dirty="0" smtClean="0"/>
                <a:t>(</a:t>
              </a:r>
              <a:r>
                <a:rPr lang="en-US" sz="1400" dirty="0" err="1" smtClean="0"/>
                <a:t>Gv</a:t>
              </a:r>
              <a:r>
                <a:rPr lang="en-US" sz="1400" dirty="0" smtClean="0"/>
                <a:t>)</a:t>
              </a:r>
              <a:endParaRPr lang="en-US" dirty="0"/>
            </a:p>
          </p:txBody>
        </p:sp>
        <p:sp>
          <p:nvSpPr>
            <p:cNvPr id="35" name="Oval 34"/>
            <p:cNvSpPr/>
            <p:nvPr/>
          </p:nvSpPr>
          <p:spPr>
            <a:xfrm>
              <a:off x="7239000" y="41148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QR </a:t>
              </a:r>
              <a:r>
                <a:rPr lang="en-US" sz="1400" dirty="0" smtClean="0"/>
                <a:t>(</a:t>
              </a:r>
              <a:r>
                <a:rPr lang="en-US" sz="1400" dirty="0" err="1" smtClean="0"/>
                <a:t>Gq</a:t>
              </a:r>
              <a:r>
                <a:rPr lang="en-US" sz="1400" smtClean="0"/>
                <a:t>)</a:t>
              </a:r>
              <a:endParaRPr lang="en-US" dirty="0"/>
            </a:p>
          </p:txBody>
        </p:sp>
      </p:grpSp>
      <p:cxnSp>
        <p:nvCxnSpPr>
          <p:cNvPr id="38" name="Straight Arrow Connector 37"/>
          <p:cNvCxnSpPr>
            <a:stCxn id="23" idx="6"/>
            <a:endCxn id="25" idx="2"/>
          </p:cNvCxnSpPr>
          <p:nvPr/>
        </p:nvCxnSpPr>
        <p:spPr>
          <a:xfrm>
            <a:off x="5257800" y="24384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3" idx="2"/>
            <a:endCxn id="30" idx="6"/>
          </p:cNvCxnSpPr>
          <p:nvPr/>
        </p:nvCxnSpPr>
        <p:spPr>
          <a:xfrm rot="10800000">
            <a:off x="3352800" y="2438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30" idx="2"/>
            <a:endCxn id="27" idx="6"/>
          </p:cNvCxnSpPr>
          <p:nvPr/>
        </p:nvCxnSpPr>
        <p:spPr>
          <a:xfrm rot="10800000">
            <a:off x="1828800" y="1828800"/>
            <a:ext cx="533400" cy="609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30" idx="2"/>
            <a:endCxn id="26" idx="6"/>
          </p:cNvCxnSpPr>
          <p:nvPr/>
        </p:nvCxnSpPr>
        <p:spPr>
          <a:xfrm rot="10800000">
            <a:off x="1828800" y="914400"/>
            <a:ext cx="533400" cy="152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30" idx="2"/>
            <a:endCxn id="28" idx="6"/>
          </p:cNvCxnSpPr>
          <p:nvPr/>
        </p:nvCxnSpPr>
        <p:spPr>
          <a:xfrm rot="10800000" flipV="1">
            <a:off x="1828800" y="2438400"/>
            <a:ext cx="533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30" idx="2"/>
            <a:endCxn id="24" idx="6"/>
          </p:cNvCxnSpPr>
          <p:nvPr/>
        </p:nvCxnSpPr>
        <p:spPr>
          <a:xfrm rot="10800000" flipV="1">
            <a:off x="1828800" y="2438400"/>
            <a:ext cx="533400" cy="1219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30" idx="2"/>
            <a:endCxn id="29" idx="6"/>
          </p:cNvCxnSpPr>
          <p:nvPr/>
        </p:nvCxnSpPr>
        <p:spPr>
          <a:xfrm rot="10800000" flipV="1">
            <a:off x="1828800" y="2438400"/>
            <a:ext cx="533400" cy="2133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5" idx="6"/>
            <a:endCxn id="32" idx="2"/>
          </p:cNvCxnSpPr>
          <p:nvPr/>
        </p:nvCxnSpPr>
        <p:spPr>
          <a:xfrm flipV="1">
            <a:off x="6629400" y="838200"/>
            <a:ext cx="533400" cy="160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25" idx="6"/>
            <a:endCxn id="33" idx="2"/>
          </p:cNvCxnSpPr>
          <p:nvPr/>
        </p:nvCxnSpPr>
        <p:spPr>
          <a:xfrm flipV="1">
            <a:off x="6629400" y="1752600"/>
            <a:ext cx="5334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25" idx="6"/>
            <a:endCxn id="34" idx="2"/>
          </p:cNvCxnSpPr>
          <p:nvPr/>
        </p:nvCxnSpPr>
        <p:spPr>
          <a:xfrm>
            <a:off x="6629400" y="2438400"/>
            <a:ext cx="5334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25" idx="6"/>
            <a:endCxn id="31" idx="2"/>
          </p:cNvCxnSpPr>
          <p:nvPr/>
        </p:nvCxnSpPr>
        <p:spPr>
          <a:xfrm>
            <a:off x="6629400" y="2438400"/>
            <a:ext cx="533400" cy="1143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25" idx="6"/>
            <a:endCxn id="35" idx="2"/>
          </p:cNvCxnSpPr>
          <p:nvPr/>
        </p:nvCxnSpPr>
        <p:spPr>
          <a:xfrm>
            <a:off x="6629400" y="2438400"/>
            <a:ext cx="533400" cy="20574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Composite Scores</a:t>
            </a:r>
            <a:endParaRPr lang="en-US" dirty="0"/>
          </a:p>
        </p:txBody>
      </p:sp>
      <p:sp>
        <p:nvSpPr>
          <p:cNvPr id="3" name="Content Placeholder 2"/>
          <p:cNvSpPr>
            <a:spLocks noGrp="1"/>
          </p:cNvSpPr>
          <p:nvPr>
            <p:ph idx="1"/>
          </p:nvPr>
        </p:nvSpPr>
        <p:spPr/>
        <p:txBody>
          <a:bodyPr/>
          <a:lstStyle/>
          <a:p>
            <a:r>
              <a:rPr lang="en-US" dirty="0" smtClean="0"/>
              <a:t>Full Scale IQ</a:t>
            </a:r>
          </a:p>
          <a:p>
            <a:r>
              <a:rPr lang="en-US" dirty="0" smtClean="0"/>
              <a:t>Nonverbal IQ</a:t>
            </a:r>
          </a:p>
          <a:p>
            <a:r>
              <a:rPr lang="en-US" dirty="0" smtClean="0"/>
              <a:t>Verbal IQ</a:t>
            </a:r>
          </a:p>
          <a:p>
            <a:r>
              <a:rPr lang="en-US" dirty="0" smtClean="0"/>
              <a:t>Abbreviated IQ</a:t>
            </a:r>
          </a:p>
          <a:p>
            <a:r>
              <a:rPr lang="en-US" dirty="0" smtClean="0"/>
              <a:t>Factor Index Scores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Routing</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Administer the routing subtests</a:t>
            </a:r>
          </a:p>
          <a:p>
            <a:r>
              <a:rPr lang="en-US" dirty="0" smtClean="0"/>
              <a:t>Find the routing table in the protocol</a:t>
            </a:r>
          </a:p>
          <a:p>
            <a:r>
              <a:rPr lang="en-US" dirty="0" smtClean="0"/>
              <a:t>Using the raw score, determine the level for the subsequent subtests </a:t>
            </a:r>
          </a:p>
          <a:p>
            <a:pPr lvl="1"/>
            <a:r>
              <a:rPr lang="en-US" dirty="0" smtClean="0"/>
              <a:t>Level 1-6 for Nonverbal</a:t>
            </a:r>
          </a:p>
          <a:p>
            <a:pPr lvl="1"/>
            <a:r>
              <a:rPr lang="en-US" dirty="0" smtClean="0"/>
              <a:t>Level 2-6 for Verbal </a:t>
            </a:r>
          </a:p>
          <a:p>
            <a:endParaRPr lang="en-US" dirty="0" smtClean="0"/>
          </a:p>
          <a:p>
            <a:pPr lvl="1">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Testlets</a:t>
            </a:r>
            <a:endParaRPr lang="en-US" dirty="0"/>
          </a:p>
        </p:txBody>
      </p:sp>
      <p:sp>
        <p:nvSpPr>
          <p:cNvPr id="3" name="Content Placeholder 2"/>
          <p:cNvSpPr>
            <a:spLocks noGrp="1"/>
          </p:cNvSpPr>
          <p:nvPr>
            <p:ph idx="1"/>
          </p:nvPr>
        </p:nvSpPr>
        <p:spPr>
          <a:xfrm>
            <a:off x="457200" y="1295400"/>
            <a:ext cx="8229600" cy="5029200"/>
          </a:xfrm>
        </p:spPr>
        <p:txBody>
          <a:bodyPr/>
          <a:lstStyle/>
          <a:p>
            <a:r>
              <a:rPr lang="en-US" sz="2800" dirty="0" smtClean="0"/>
              <a:t>Each subtest is grouped into </a:t>
            </a:r>
            <a:r>
              <a:rPr lang="en-US" sz="2800" dirty="0" err="1" smtClean="0"/>
              <a:t>testlets</a:t>
            </a:r>
            <a:endParaRPr lang="en-US" sz="2800" dirty="0" smtClean="0"/>
          </a:p>
          <a:p>
            <a:r>
              <a:rPr lang="en-US" sz="2800" dirty="0" smtClean="0"/>
              <a:t>Each </a:t>
            </a:r>
            <a:r>
              <a:rPr lang="en-US" sz="2800" dirty="0" err="1" smtClean="0"/>
              <a:t>testlet</a:t>
            </a:r>
            <a:r>
              <a:rPr lang="en-US" sz="2800" dirty="0" smtClean="0"/>
              <a:t> corresponds to a factor</a:t>
            </a:r>
          </a:p>
          <a:p>
            <a:r>
              <a:rPr lang="en-US" sz="2800" dirty="0" err="1" smtClean="0"/>
              <a:t>Testlets</a:t>
            </a:r>
            <a:r>
              <a:rPr lang="en-US" sz="2800" dirty="0" smtClean="0"/>
              <a:t> are arranged into levels of difficulty, each with basal and ceiling rules.</a:t>
            </a:r>
          </a:p>
          <a:p>
            <a:r>
              <a:rPr lang="en-US" sz="2800" dirty="0" smtClean="0"/>
              <a:t>Try to complete a </a:t>
            </a:r>
            <a:r>
              <a:rPr lang="en-US" sz="2800" dirty="0" err="1" smtClean="0"/>
              <a:t>testlet</a:t>
            </a:r>
            <a:r>
              <a:rPr lang="en-US" sz="2800" dirty="0" smtClean="0"/>
              <a:t> once it is begun.  If a student is uncooperative the examiner can proceed to the next </a:t>
            </a:r>
            <a:r>
              <a:rPr lang="en-US" sz="2800" dirty="0" err="1" smtClean="0"/>
              <a:t>testlet</a:t>
            </a:r>
            <a:r>
              <a:rPr lang="en-US" sz="2800" dirty="0" smtClean="0"/>
              <a:t> and return to any incomplete </a:t>
            </a:r>
            <a:r>
              <a:rPr lang="en-US" sz="2800" dirty="0" err="1" smtClean="0"/>
              <a:t>testlets</a:t>
            </a:r>
            <a:r>
              <a:rPr lang="en-US" sz="2800" dirty="0" smtClean="0"/>
              <a:t> later in the session or in another session.</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 Books</a:t>
            </a:r>
            <a:endParaRPr lang="en-US" dirty="0"/>
          </a:p>
        </p:txBody>
      </p:sp>
      <p:sp>
        <p:nvSpPr>
          <p:cNvPr id="3" name="Content Placeholder 2"/>
          <p:cNvSpPr>
            <a:spLocks noGrp="1"/>
          </p:cNvSpPr>
          <p:nvPr>
            <p:ph idx="1"/>
          </p:nvPr>
        </p:nvSpPr>
        <p:spPr>
          <a:xfrm>
            <a:off x="457200" y="1371600"/>
            <a:ext cx="8229600" cy="4754563"/>
          </a:xfrm>
        </p:spPr>
        <p:txBody>
          <a:bodyPr/>
          <a:lstStyle/>
          <a:p>
            <a:r>
              <a:rPr lang="en-US" dirty="0" smtClean="0"/>
              <a:t>Item Book 1 – Contains the two routing subtests</a:t>
            </a:r>
          </a:p>
          <a:p>
            <a:r>
              <a:rPr lang="en-US" dirty="0" smtClean="0"/>
              <a:t>Item Book 2 – Nonverbal levels 1 – 6</a:t>
            </a:r>
          </a:p>
          <a:p>
            <a:r>
              <a:rPr lang="en-US" dirty="0" smtClean="0"/>
              <a:t>Item Book 3 – Verbal Levels 2-6</a:t>
            </a:r>
          </a:p>
          <a:p>
            <a:r>
              <a:rPr lang="en-US" dirty="0" smtClean="0"/>
              <a:t>Examiner directions, basal and ceiling rules, list  of materials for each item and the next item are all available in the item book.</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quot;/&gt;&lt;property id=&quot;20307&quot; value=&quot;256&quot;/&gt;&lt;/object&gt;&lt;object type=&quot;3&quot; unique_id=&quot;10004&quot;&gt;&lt;property id=&quot;20148&quot; value=&quot;5&quot;/&gt;&lt;property id=&quot;20300&quot; value=&quot;Slide 2 - &amp;quot;Test Description&amp;quot;&quot;/&gt;&lt;property id=&quot;20307&quot; value=&quot;258&quot;/&gt;&lt;/object&gt;&lt;object type=&quot;3&quot; unique_id=&quot;10005&quot;&gt;&lt;property id=&quot;20148&quot; value=&quot;5&quot;/&gt;&lt;property id=&quot;20300&quot; value=&quot;Slide 3 - &amp;quot; &amp;quot;&quot;/&gt;&lt;property id=&quot;20307&quot; value=&quot;266&quot;/&gt;&lt;/object&gt;&lt;object type=&quot;3&quot; unique_id=&quot;10006&quot;&gt;&lt;property id=&quot;20148&quot; value=&quot;5&quot;/&gt;&lt;property id=&quot;20300&quot; value=&quot;Slide 4 - &amp;quot;Theoretical Basis&amp;quot;&quot;/&gt;&lt;property id=&quot;20307&quot; value=&quot;257&quot;/&gt;&lt;/object&gt;&lt;object type=&quot;3&quot; unique_id=&quot;10007&quot;&gt;&lt;property id=&quot;20148&quot; value=&quot;5&quot;/&gt;&lt;property id=&quot;20300&quot; value=&quot;Slide 5 - &amp;quot;Structure&amp;quot;&quot;/&gt;&lt;property id=&quot;20307&quot; value=&quot;259&quot;/&gt;&lt;/object&gt;&lt;object type=&quot;3&quot; unique_id=&quot;10008&quot;&gt;&lt;property id=&quot;20148&quot; value=&quot;5&quot;/&gt;&lt;property id=&quot;20300&quot; value=&quot;Slide 6 - &amp;quot;Composite Scores&amp;quot;&quot;/&gt;&lt;property id=&quot;20307&quot; value=&quot;264&quot;/&gt;&lt;/object&gt;&lt;object type=&quot;3&quot; unique_id=&quot;10009&quot;&gt;&lt;property id=&quot;20148&quot; value=&quot;5&quot;/&gt;&lt;property id=&quot;20300&quot; value=&quot;Slide 7 - &amp;quot;Routing&amp;quot;&quot;/&gt;&lt;property id=&quot;20307&quot; value=&quot;267&quot;/&gt;&lt;/object&gt;&lt;object type=&quot;3&quot; unique_id=&quot;10010&quot;&gt;&lt;property id=&quot;20148&quot; value=&quot;5&quot;/&gt;&lt;property id=&quot;20300&quot; value=&quot;Slide 8 - &amp;quot;Testlets&amp;quot;&quot;/&gt;&lt;property id=&quot;20307&quot; value=&quot;265&quot;/&gt;&lt;/object&gt;&lt;object type=&quot;3&quot; unique_id=&quot;10011&quot;&gt;&lt;property id=&quot;20148&quot; value=&quot;5&quot;/&gt;&lt;property id=&quot;20300&quot; value=&quot;Slide 9 - &amp;quot;Item Books&amp;quot;&quot;/&gt;&lt;property id=&quot;20307&quot; value=&quot;268&quot;/&gt;&lt;/object&gt;&lt;object type=&quot;3&quot; unique_id=&quot;10012&quot;&gt;&lt;property id=&quot;20148&quot; value=&quot;5&quot;/&gt;&lt;property id=&quot;20300&quot; value=&quot;Slide 10 - &amp;quot;Test Administration&amp;quot;&quot;/&gt;&lt;property id=&quot;20307&quot; value=&quot;270&quot;/&gt;&lt;/object&gt;&lt;object type=&quot;3&quot; unique_id=&quot;10013&quot;&gt;&lt;property id=&quot;20148&quot; value=&quot;5&quot;/&gt;&lt;property id=&quot;20300&quot; value=&quot;Slide 11 - &amp;quot;Nonverbal Administration&amp;#x0D;&amp;#x0A;&amp;#x0D;&amp;#x0A;&amp;quot;&quot;/&gt;&lt;property id=&quot;20307&quot; value=&quot;271&quot;/&gt;&lt;/object&gt;&lt;object type=&quot;3&quot; unique_id=&quot;10014&quot;&gt;&lt;property id=&quot;20148&quot; value=&quot;5&quot;/&gt;&lt;property id=&quot;20300&quot; value=&quot;Slide 12 - &amp;quot;Adaptations and Accommodations&amp;quot;&quot;/&gt;&lt;property id=&quot;20307&quot; value=&quot;272&quot;/&gt;&lt;/object&gt;&lt;object type=&quot;3&quot; unique_id=&quot;10015&quot;&gt;&lt;property id=&quot;20148&quot; value=&quot;5&quot;/&gt;&lt;property id=&quot;20300&quot; value=&quot;Slide 13 - &amp;quot;Examples Listed in the Manual&amp;quot;&quot;/&gt;&lt;property id=&quot;20307&quot; value=&quot;273&quot;/&gt;&lt;/object&gt;&lt;object type=&quot;3&quot; unique_id=&quot;10016&quot;&gt;&lt;property id=&quot;20148&quot; value=&quot;5&quot;/&gt;&lt;property id=&quot;20300&quot; value=&quot;Slide 14 - &amp;quot;Computer Scoring&amp;quot;&quot;/&gt;&lt;property id=&quot;20307&quot; value=&quot;278&quot;/&gt;&lt;/object&gt;&lt;object type=&quot;3&quot; unique_id=&quot;10017&quot;&gt;&lt;property id=&quot;20148&quot; value=&quot;5&quot;/&gt;&lt;property id=&quot;20300&quot; value=&quot;Slide 15 - &amp;quot;Hand Scoring&amp;quot;&quot;/&gt;&lt;property id=&quot;20307&quot; value=&quot;274&quot;/&gt;&lt;/object&gt;&lt;object type=&quot;3&quot; unique_id=&quot;10018&quot;&gt;&lt;property id=&quot;20148&quot; value=&quot;5&quot;/&gt;&lt;property id=&quot;20300&quot; value=&quot;Slide 16 - &amp;quot; &amp;quot;&quot;/&gt;&lt;property id=&quot;20307&quot; value=&quot;275&quot;/&gt;&lt;/object&gt;&lt;object type=&quot;3&quot; unique_id=&quot;10019&quot;&gt;&lt;property id=&quot;20148&quot; value=&quot;5&quot;/&gt;&lt;property id=&quot;20300&quot; value=&quot;Slide 17 - &amp;quot; &amp;quot;&quot;/&gt;&lt;property id=&quot;20307&quot; value=&quot;276&quot;/&gt;&lt;/object&gt;&lt;object type=&quot;3&quot; unique_id=&quot;10020&quot;&gt;&lt;property id=&quot;20148&quot; value=&quot;5&quot;/&gt;&lt;property id=&quot;20300&quot; value=&quot;Slide 18 - &amp;quot;Supplemental Scoring&amp;quot;&quot;/&gt;&lt;property id=&quot;20307&quot; value=&quot;277&quot;/&gt;&lt;/object&gt;&lt;object type=&quot;3&quot; unique_id=&quot;10021&quot;&gt;&lt;property id=&quot;20148&quot; value=&quot;5&quot;/&gt;&lt;property id=&quot;20300&quot; value=&quot;Slide 19 - &amp;quot;Change-Sensitive Scores&amp;quot;&quot;/&gt;&lt;property id=&quot;20307&quot; value=&quot;261&quot;/&gt;&lt;/object&gt;&lt;object type=&quot;3&quot; unique_id=&quot;10022&quot;&gt;&lt;property id=&quot;20148&quot; value=&quot;5&quot;/&gt;&lt;property id=&quot;20300&quot; value=&quot;Slide 20 - &amp;quot;Seven-Step Interpretation Method&amp;amp;#x09;&amp;amp;#x09;&amp;quot;&quot;/&gt;&lt;property id=&quot;20307&quot; value=&quot;260&quot;/&gt;&lt;/object&gt;&lt;object type=&quot;3&quot; unique_id=&quot;10023&quot;&gt;&lt;property id=&quot;20148&quot; value=&quot;5&quot;/&gt;&lt;property id=&quot;20300&quot; value=&quot;Slide 21 - &amp;quot;4.  Can Full Scale IQ provide the best indicator of &amp;#x0D;&amp;#x0A;      the overall level of functioning?&amp;#x0D;&amp;#x0A;5.  Consider the prof&quot;/&gt;&lt;property id=&quot;20307&quot; value=&quot;279&quot;/&gt;&lt;/object&gt;&lt;object type=&quot;3&quot; unique_id=&quot;10024&quot;&gt;&lt;property id=&quot;20148&quot; value=&quot;5&quot;/&gt;&lt;property id=&quot;20300&quot; value=&quot;Slide 22 - &amp;quot;The technical manual appendixes provides four types of score difference tables&amp;#x0D;&amp;#x0A;&amp;quot;&quot;/&gt;&lt;property id=&quot;20307&quot; value=&quot;280&quot;/&gt;&lt;/object&gt;&lt;object type=&quot;3&quot; unique_id=&quot;10025&quot;&gt;&lt;property id=&quot;20148&quot; value=&quot;5&quot;/&gt;&lt;property id=&quot;20300&quot; value=&quot;Slide 23 - &amp;quot;Categories of IQ Scores on the SB5&amp;quot;&quot;/&gt;&lt;property id=&quot;20307&quot; value=&quot;281&quot;/&gt;&lt;/object&gt;&lt;object type=&quot;3&quot; unique_id=&quot;10026&quot;&gt;&lt;property id=&quot;20148&quot; value=&quot;5&quot;/&gt;&lt;property id=&quot;20300&quot; value=&quot;Slide 24 - &amp;quot;References&amp;quot;&quot;/&gt;&lt;property id=&quot;20307&quot; value=&quot;262&quot;/&gt;&lt;/object&gt;&lt;object type=&quot;3&quot; unique_id=&quot;10027&quot;&gt;&lt;property id=&quot;20148&quot; value=&quot;5&quot;/&gt;&lt;property id=&quot;20300&quot; value=&quot;Slide 25 - &amp;quot; &amp;quot;&quot;/&gt;&lt;property id=&quot;20307&quot; value=&quot;263&quot;/&gt;&lt;/object&gt;&lt;object type=&quot;3&quot; unique_id=&quot;10028&quot;&gt;&lt;property id=&quot;20148&quot; value=&quot;5&quot;/&gt;&lt;property id=&quot;20300&quot; value=&quot;Slide 26 - &amp;quot;Contact Information&amp;quot;&quot;/&gt;&lt;property id=&quot;20307&quot; value=&quot;282&quot;/&gt;&lt;/object&gt;&lt;/object&gt;&lt;object type=&quot;8&quot; unique_id=&quot;10056&quot;&gt;&lt;/object&gt;&lt;/object&gt;&lt;/database&gt;"/>
  <p:tag name="MMPROD_NEXTUNIQUEID" val="10009"/>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1450</TotalTime>
  <Words>2835</Words>
  <Application>Microsoft Office PowerPoint</Application>
  <PresentationFormat>On-screen Show (4:3)</PresentationFormat>
  <Paragraphs>220</Paragraphs>
  <Slides>26</Slides>
  <Notes>15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Test Description</vt:lpstr>
      <vt:lpstr> </vt:lpstr>
      <vt:lpstr>Theoretical Basis</vt:lpstr>
      <vt:lpstr>Structure</vt:lpstr>
      <vt:lpstr>Composite Scores</vt:lpstr>
      <vt:lpstr>Routing</vt:lpstr>
      <vt:lpstr>Testlets</vt:lpstr>
      <vt:lpstr>Item Books</vt:lpstr>
      <vt:lpstr>Test Administration</vt:lpstr>
      <vt:lpstr>Nonverbal Administration  </vt:lpstr>
      <vt:lpstr>Adaptations and Accommodations</vt:lpstr>
      <vt:lpstr>Examples Listed in the Manual</vt:lpstr>
      <vt:lpstr>Computer Scoring</vt:lpstr>
      <vt:lpstr>Hand Scoring</vt:lpstr>
      <vt:lpstr> </vt:lpstr>
      <vt:lpstr> </vt:lpstr>
      <vt:lpstr>Supplemental Scoring</vt:lpstr>
      <vt:lpstr>Change-Sensitive Scores</vt:lpstr>
      <vt:lpstr>Seven-Step Interpretation Method  </vt:lpstr>
      <vt:lpstr>4.  Can Full Scale IQ provide the best indicator of        the overall level of functioning? 5.  Consider the profile of the factor indexes. 6.  Compare the nonverbal and verbal subtests. 7.  Consider qualitative interpretation, including        testing of limits.</vt:lpstr>
      <vt:lpstr>The technical manual appendixes provides four types of score difference tables </vt:lpstr>
      <vt:lpstr>Categories of IQ Scores on the SB5</vt:lpstr>
      <vt:lpstr>References</vt:lpstr>
      <vt:lpstr> </vt:lpstr>
      <vt:lpstr>Contact Information</vt:lpstr>
    </vt:vector>
  </TitlesOfParts>
  <Company>Region 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Del Toro</dc:creator>
  <cp:lastModifiedBy>Region 4</cp:lastModifiedBy>
  <cp:revision>144</cp:revision>
  <dcterms:created xsi:type="dcterms:W3CDTF">2009-09-09T15:36:49Z</dcterms:created>
  <dcterms:modified xsi:type="dcterms:W3CDTF">2013-07-09T15:02:57Z</dcterms:modified>
</cp:coreProperties>
</file>